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75" r:id="rId3"/>
    <p:sldId id="274" r:id="rId4"/>
    <p:sldId id="270" r:id="rId5"/>
    <p:sldId id="268" r:id="rId6"/>
    <p:sldId id="302" r:id="rId7"/>
    <p:sldId id="264" r:id="rId8"/>
    <p:sldId id="301" r:id="rId9"/>
    <p:sldId id="288" r:id="rId10"/>
    <p:sldId id="287" r:id="rId11"/>
    <p:sldId id="289" r:id="rId12"/>
    <p:sldId id="298" r:id="rId13"/>
    <p:sldId id="291" r:id="rId14"/>
    <p:sldId id="292" r:id="rId15"/>
    <p:sldId id="293" r:id="rId16"/>
    <p:sldId id="299" r:id="rId17"/>
    <p:sldId id="300" r:id="rId18"/>
    <p:sldId id="296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B4EF-A59F-41ED-8CE2-7671AADD8FD9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8E71-5B86-4341-8235-70DCB893017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73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.swedbank.se/app/ib/logga-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hyperlink" Target="https://www.youtube.com/watch?v=Mqr4h-K5mJ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wedbank.se/privat/kort-och-betala/kort/sa-fungerar-ditt-kort/handla-med-kort-pa-natet/oppna-stang-ditt-kort-for-internetkop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192838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endParaRPr lang="sv-SE" sz="3600" kern="10">
              <a:ln w="9525">
                <a:solidFill>
                  <a:srgbClr val="FF99CC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1052736"/>
            <a:ext cx="9142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Betaltjänster </a:t>
            </a:r>
          </a:p>
          <a:p>
            <a:pPr algn="ctr"/>
            <a:r>
              <a:rPr lang="sv-SE" sz="4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och </a:t>
            </a:r>
          </a:p>
          <a:p>
            <a:pPr algn="ctr"/>
            <a:r>
              <a:rPr lang="sv-SE" sz="4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mobilt bank-ID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6D268F-48D1-49CD-986A-27BECDE7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229200"/>
            <a:ext cx="1333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06090"/>
          </a:xfrm>
        </p:spPr>
        <p:txBody>
          <a:bodyPr>
            <a:normAutofit fontScale="90000"/>
          </a:bodyPr>
          <a:lstStyle/>
          <a:p>
            <a:r>
              <a:rPr lang="sv-SE" dirty="0"/>
              <a:t>Mobilt bank 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Tryck på inställningar</a:t>
            </a:r>
          </a:p>
          <a:p>
            <a:r>
              <a:rPr lang="sv-SE" sz="2400" dirty="0"/>
              <a:t>Hantera tjänster</a:t>
            </a:r>
          </a:p>
          <a:p>
            <a:r>
              <a:rPr lang="sv-SE" sz="2400" dirty="0"/>
              <a:t>Mobilbank ID</a:t>
            </a:r>
          </a:p>
          <a:p>
            <a:r>
              <a:rPr lang="sv-SE" sz="2400" dirty="0"/>
              <a:t>Beställ Mobil bank ID</a:t>
            </a:r>
          </a:p>
          <a:p>
            <a:r>
              <a:rPr lang="sv-SE" sz="2400" dirty="0"/>
              <a:t>Till godkänna</a:t>
            </a:r>
          </a:p>
          <a:p>
            <a:r>
              <a:rPr lang="sv-SE" sz="2400" dirty="0"/>
              <a:t>Skriv ditt kod</a:t>
            </a:r>
          </a:p>
          <a:p>
            <a:r>
              <a:rPr lang="sv-SE" sz="2400" dirty="0"/>
              <a:t>Hämta bank ID</a:t>
            </a:r>
          </a:p>
          <a:p>
            <a:r>
              <a:rPr lang="sv-SE" sz="2400" dirty="0"/>
              <a:t>Starta</a:t>
            </a:r>
          </a:p>
          <a:p>
            <a:r>
              <a:rPr lang="sv-SE" sz="2400" dirty="0"/>
              <a:t>Välj ett kod och bekräfta den.</a:t>
            </a:r>
          </a:p>
          <a:p>
            <a:r>
              <a:rPr lang="sv-SE" sz="2400" dirty="0"/>
              <a:t>Avsluta med klar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19"/>
            <a:ext cx="2880320" cy="5120569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1331640" y="5445224"/>
            <a:ext cx="1440160" cy="584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8" y="908720"/>
            <a:ext cx="3265461" cy="5805264"/>
          </a:xfrm>
          <a:prstGeom prst="rect">
            <a:avLst/>
          </a:prstGeom>
        </p:spPr>
      </p:pic>
      <p:sp>
        <p:nvSpPr>
          <p:cNvPr id="7" name="Vänster 6"/>
          <p:cNvSpPr/>
          <p:nvPr/>
        </p:nvSpPr>
        <p:spPr>
          <a:xfrm>
            <a:off x="2627784" y="3356992"/>
            <a:ext cx="1080120" cy="184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7" y="936104"/>
            <a:ext cx="3224957" cy="5733256"/>
          </a:xfrm>
          <a:prstGeom prst="rect">
            <a:avLst/>
          </a:prstGeom>
        </p:spPr>
      </p:pic>
      <p:sp>
        <p:nvSpPr>
          <p:cNvPr id="10" name="Ellips 9"/>
          <p:cNvSpPr/>
          <p:nvPr/>
        </p:nvSpPr>
        <p:spPr>
          <a:xfrm>
            <a:off x="827584" y="1700808"/>
            <a:ext cx="180020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8" y="928465"/>
            <a:ext cx="3233112" cy="5747754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899592" y="2780928"/>
            <a:ext cx="187220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908719"/>
            <a:ext cx="3240361" cy="5760641"/>
          </a:xfrm>
          <a:prstGeom prst="rect">
            <a:avLst/>
          </a:prstGeom>
        </p:spPr>
      </p:pic>
      <p:sp>
        <p:nvSpPr>
          <p:cNvPr id="14" name="Ellips 13"/>
          <p:cNvSpPr/>
          <p:nvPr/>
        </p:nvSpPr>
        <p:spPr>
          <a:xfrm>
            <a:off x="1331640" y="4581128"/>
            <a:ext cx="223224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6" y="936104"/>
            <a:ext cx="3224957" cy="5733256"/>
          </a:xfrm>
          <a:prstGeom prst="rect">
            <a:avLst/>
          </a:prstGeom>
        </p:spPr>
      </p:pic>
      <p:sp>
        <p:nvSpPr>
          <p:cNvPr id="16" name="Vänster 15"/>
          <p:cNvSpPr/>
          <p:nvPr/>
        </p:nvSpPr>
        <p:spPr>
          <a:xfrm>
            <a:off x="1475656" y="2996952"/>
            <a:ext cx="5760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Ned 16"/>
          <p:cNvSpPr/>
          <p:nvPr/>
        </p:nvSpPr>
        <p:spPr>
          <a:xfrm>
            <a:off x="3059832" y="314096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908719"/>
            <a:ext cx="3321369" cy="5904657"/>
          </a:xfrm>
          <a:prstGeom prst="rect">
            <a:avLst/>
          </a:prstGeom>
        </p:spPr>
      </p:pic>
      <p:sp>
        <p:nvSpPr>
          <p:cNvPr id="19" name="Ned 18"/>
          <p:cNvSpPr/>
          <p:nvPr/>
        </p:nvSpPr>
        <p:spPr>
          <a:xfrm>
            <a:off x="1619672" y="6029288"/>
            <a:ext cx="432048" cy="640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68405"/>
            <a:ext cx="3321368" cy="590465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8" y="814400"/>
            <a:ext cx="3293415" cy="5854960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6" y="764704"/>
            <a:ext cx="3369147" cy="598959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3310815" cy="5885894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7" y="980727"/>
            <a:ext cx="3342675" cy="59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191683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sv-SE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Logga in på ditt bankkonto </a:t>
            </a:r>
          </a:p>
          <a:p>
            <a:pPr algn="ctr" rtl="1"/>
            <a:r>
              <a:rPr lang="sv-SE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via bank-ID</a:t>
            </a:r>
          </a:p>
        </p:txBody>
      </p:sp>
    </p:spTree>
    <p:extLst>
      <p:ext uri="{BB962C8B-B14F-4D97-AF65-F5344CB8AC3E}">
        <p14:creationId xmlns:p14="http://schemas.microsoft.com/office/powerpoint/2010/main" val="2918386761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Swedbank </a:t>
            </a:r>
            <a:r>
              <a:rPr lang="sv-SE" dirty="0" err="1"/>
              <a:t>App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084217" cy="3705275"/>
          </a:xfrm>
        </p:spPr>
      </p:pic>
      <p:pic>
        <p:nvPicPr>
          <p:cNvPr id="9" name="Platshållare för innehåll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1897782" cy="3373835"/>
          </a:xfrm>
        </p:spPr>
      </p:pic>
      <p:sp>
        <p:nvSpPr>
          <p:cNvPr id="8" name="Ellips 7"/>
          <p:cNvSpPr/>
          <p:nvPr/>
        </p:nvSpPr>
        <p:spPr>
          <a:xfrm>
            <a:off x="1043608" y="22768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0" name="Höger 9"/>
          <p:cNvSpPr/>
          <p:nvPr/>
        </p:nvSpPr>
        <p:spPr>
          <a:xfrm>
            <a:off x="323528" y="5517232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868144" y="170080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Trycka på logga in</a:t>
            </a:r>
          </a:p>
          <a:p>
            <a:r>
              <a:rPr lang="sv-SE" dirty="0">
                <a:solidFill>
                  <a:prstClr val="black"/>
                </a:solidFill>
              </a:rPr>
              <a:t>Skriv din personliga kod i bank ID</a:t>
            </a:r>
          </a:p>
          <a:p>
            <a:r>
              <a:rPr lang="sv-SE" dirty="0">
                <a:solidFill>
                  <a:prstClr val="black"/>
                </a:solidFill>
              </a:rPr>
              <a:t>Tryck Legitimera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51" y="1512118"/>
            <a:ext cx="2362661" cy="42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6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482"/>
          </a:xfrm>
        </p:spPr>
        <p:txBody>
          <a:bodyPr/>
          <a:lstStyle/>
          <a:p>
            <a:r>
              <a:rPr lang="sv-SE" dirty="0"/>
              <a:t>Meny i Swedbank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9952" y="1340768"/>
            <a:ext cx="4546848" cy="5157192"/>
          </a:xfrm>
        </p:spPr>
        <p:txBody>
          <a:bodyPr/>
          <a:lstStyle/>
          <a:p>
            <a:r>
              <a:rPr lang="sv-SE" dirty="0"/>
              <a:t>Här ser du ditt saldo, konto och e-faktura</a:t>
            </a:r>
          </a:p>
          <a:p>
            <a:r>
              <a:rPr lang="sv-SE" dirty="0"/>
              <a:t>Alla konto du har (barnkonto, sparkonto)</a:t>
            </a:r>
          </a:p>
          <a:p>
            <a:r>
              <a:rPr lang="sv-SE" dirty="0"/>
              <a:t>Betala dina räkningar eller överföra pengar.</a:t>
            </a:r>
          </a:p>
          <a:p>
            <a:r>
              <a:rPr lang="sv-SE" dirty="0"/>
              <a:t>Ladda ditt kontantkort.</a:t>
            </a:r>
          </a:p>
          <a:p>
            <a:r>
              <a:rPr lang="sv-SE" dirty="0"/>
              <a:t>Inställningar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022434" cy="5373216"/>
          </a:xfrm>
          <a:prstGeom prst="rect">
            <a:avLst/>
          </a:prstGeom>
        </p:spPr>
      </p:pic>
      <p:sp>
        <p:nvSpPr>
          <p:cNvPr id="5" name="Höger 4"/>
          <p:cNvSpPr/>
          <p:nvPr/>
        </p:nvSpPr>
        <p:spPr>
          <a:xfrm>
            <a:off x="467544" y="170080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öger 5"/>
          <p:cNvSpPr/>
          <p:nvPr/>
        </p:nvSpPr>
        <p:spPr>
          <a:xfrm>
            <a:off x="467544" y="206084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467544" y="242088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>
            <a:off x="467544" y="414908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467544" y="6093296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4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44116"/>
          </a:xfrm>
        </p:spPr>
        <p:txBody>
          <a:bodyPr/>
          <a:lstStyle/>
          <a:p>
            <a:r>
              <a:rPr lang="sv-SE" dirty="0"/>
              <a:t>Betala räkningar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104" y="1196752"/>
            <a:ext cx="3178696" cy="4929411"/>
          </a:xfrm>
        </p:spPr>
        <p:txBody>
          <a:bodyPr>
            <a:normAutofit/>
          </a:bodyPr>
          <a:lstStyle/>
          <a:p>
            <a:r>
              <a:rPr lang="sv-SE" sz="2400" dirty="0"/>
              <a:t>Välja Betala och överföra</a:t>
            </a:r>
          </a:p>
          <a:p>
            <a:r>
              <a:rPr lang="sv-SE" sz="2400" dirty="0"/>
              <a:t>Välja konto du ska betala från</a:t>
            </a:r>
          </a:p>
          <a:p>
            <a:r>
              <a:rPr lang="sv-SE" sz="2400" dirty="0"/>
              <a:t>Använd kamera för att skanna alla information som OCR, mottagare och belopp.</a:t>
            </a:r>
          </a:p>
          <a:p>
            <a:r>
              <a:rPr lang="sv-SE" sz="2400" dirty="0"/>
              <a:t>Tryck på klar</a:t>
            </a:r>
          </a:p>
          <a:p>
            <a:r>
              <a:rPr lang="sv-SE" sz="2400" dirty="0"/>
              <a:t>Lägg till</a:t>
            </a:r>
          </a:p>
          <a:p>
            <a:r>
              <a:rPr lang="sv-SE" sz="2400" dirty="0"/>
              <a:t>Godkänn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022434" cy="5373216"/>
          </a:xfrm>
          <a:prstGeom prst="rect">
            <a:avLst/>
          </a:prstGeom>
        </p:spPr>
      </p:pic>
      <p:sp>
        <p:nvSpPr>
          <p:cNvPr id="6" name="Höger 5"/>
          <p:cNvSpPr/>
          <p:nvPr/>
        </p:nvSpPr>
        <p:spPr>
          <a:xfrm>
            <a:off x="611560" y="234888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7" y="800708"/>
            <a:ext cx="3386975" cy="6021288"/>
          </a:xfrm>
          <a:prstGeom prst="rect">
            <a:avLst/>
          </a:prstGeom>
        </p:spPr>
      </p:pic>
      <p:sp>
        <p:nvSpPr>
          <p:cNvPr id="7" name="Höger 6"/>
          <p:cNvSpPr/>
          <p:nvPr/>
        </p:nvSpPr>
        <p:spPr>
          <a:xfrm>
            <a:off x="179512" y="371703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11560" y="4725144"/>
            <a:ext cx="2448272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6" y="906565"/>
            <a:ext cx="3161776" cy="562093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" y="764703"/>
            <a:ext cx="3224957" cy="5733257"/>
          </a:xfrm>
          <a:prstGeom prst="rect">
            <a:avLst/>
          </a:prstGeom>
        </p:spPr>
      </p:pic>
      <p:sp>
        <p:nvSpPr>
          <p:cNvPr id="11" name="Höger 10"/>
          <p:cNvSpPr/>
          <p:nvPr/>
        </p:nvSpPr>
        <p:spPr>
          <a:xfrm>
            <a:off x="323528" y="6093296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1" y="944724"/>
            <a:ext cx="3305966" cy="5877272"/>
          </a:xfrm>
          <a:prstGeom prst="rect">
            <a:avLst/>
          </a:prstGeom>
        </p:spPr>
      </p:pic>
      <p:sp>
        <p:nvSpPr>
          <p:cNvPr id="13" name="Ellips 12"/>
          <p:cNvSpPr/>
          <p:nvPr/>
        </p:nvSpPr>
        <p:spPr>
          <a:xfrm>
            <a:off x="1403648" y="5733256"/>
            <a:ext cx="1872208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sv-SE" dirty="0"/>
              <a:t>Överföra pengar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r>
              <a:rPr lang="sv-SE" sz="2000" dirty="0"/>
              <a:t>Välja betala och överföra</a:t>
            </a:r>
          </a:p>
          <a:p>
            <a:r>
              <a:rPr lang="sv-SE" sz="2000" dirty="0"/>
              <a:t>Välja från vilken konto ska du överföra</a:t>
            </a:r>
          </a:p>
          <a:p>
            <a:r>
              <a:rPr lang="sv-SE" sz="2000" dirty="0"/>
              <a:t>Välja vem ska du överföra till.</a:t>
            </a:r>
          </a:p>
          <a:p>
            <a:r>
              <a:rPr lang="sv-SE" sz="2000" dirty="0"/>
              <a:t>Belopp</a:t>
            </a:r>
          </a:p>
          <a:p>
            <a:r>
              <a:rPr lang="sv-SE" sz="2000" dirty="0"/>
              <a:t>Tryck på lägg till</a:t>
            </a:r>
          </a:p>
          <a:p>
            <a:r>
              <a:rPr lang="sv-SE" sz="2000" dirty="0"/>
              <a:t>Godkänna</a:t>
            </a:r>
          </a:p>
          <a:p>
            <a:r>
              <a:rPr lang="sv-SE" sz="2000" dirty="0"/>
              <a:t>Tryck på ditt bank id kod och skriv under</a:t>
            </a:r>
          </a:p>
          <a:p>
            <a:r>
              <a:rPr lang="sv-SE" sz="2000" dirty="0"/>
              <a:t>Avsluta med att trycka på klar</a:t>
            </a:r>
          </a:p>
          <a:p>
            <a:endParaRPr lang="sv-SE" sz="2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224957" cy="5733256"/>
          </a:xfrm>
          <a:prstGeom prst="rect">
            <a:avLst/>
          </a:prstGeom>
        </p:spPr>
      </p:pic>
      <p:sp>
        <p:nvSpPr>
          <p:cNvPr id="6" name="Höger 5"/>
          <p:cNvSpPr/>
          <p:nvPr/>
        </p:nvSpPr>
        <p:spPr>
          <a:xfrm>
            <a:off x="683568" y="234888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9" y="846553"/>
            <a:ext cx="3305966" cy="5877272"/>
          </a:xfrm>
          <a:prstGeom prst="rect">
            <a:avLst/>
          </a:prstGeom>
        </p:spPr>
      </p:pic>
      <p:sp>
        <p:nvSpPr>
          <p:cNvPr id="8" name="Höger 7"/>
          <p:cNvSpPr/>
          <p:nvPr/>
        </p:nvSpPr>
        <p:spPr>
          <a:xfrm>
            <a:off x="395536" y="220486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323528" y="278092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>
            <a:off x="270070" y="393305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1079612" y="6093296"/>
            <a:ext cx="2340260" cy="630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9" y="846553"/>
            <a:ext cx="3224957" cy="5733256"/>
          </a:xfrm>
          <a:prstGeom prst="rect">
            <a:avLst/>
          </a:prstGeom>
        </p:spPr>
      </p:pic>
      <p:sp>
        <p:nvSpPr>
          <p:cNvPr id="14" name="Ellips 13"/>
          <p:cNvSpPr/>
          <p:nvPr/>
        </p:nvSpPr>
        <p:spPr>
          <a:xfrm>
            <a:off x="1079612" y="5301208"/>
            <a:ext cx="234026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3"/>
            <a:ext cx="3240360" cy="576063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9" y="908720"/>
            <a:ext cx="330596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306"/>
            <a:ext cx="2170364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5" y="2067176"/>
            <a:ext cx="2062170" cy="366608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 err="1">
                <a:solidFill>
                  <a:prstClr val="black"/>
                </a:solidFill>
              </a:rPr>
              <a:t>Swish</a:t>
            </a:r>
            <a:br>
              <a:rPr lang="sv-SE" sz="4000" dirty="0">
                <a:solidFill>
                  <a:prstClr val="black"/>
                </a:solidFill>
              </a:rPr>
            </a:br>
            <a:r>
              <a:rPr lang="sv-SE" sz="1800" dirty="0">
                <a:solidFill>
                  <a:prstClr val="black"/>
                </a:solidFill>
              </a:rPr>
              <a:t>Med </a:t>
            </a:r>
            <a:r>
              <a:rPr lang="sv-SE" sz="1800" dirty="0" err="1">
                <a:solidFill>
                  <a:prstClr val="black"/>
                </a:solidFill>
              </a:rPr>
              <a:t>Swish</a:t>
            </a:r>
            <a:r>
              <a:rPr lang="sv-SE" sz="1800" dirty="0">
                <a:solidFill>
                  <a:prstClr val="black"/>
                </a:solidFill>
              </a:rPr>
              <a:t> kan du snabbt och säkert skicka och ta emot pengar via ditt mobilnummer, som är anslutet till ditt bankkonto. Pengarna skickas direkt – även om mottagaren har en annan bank.</a:t>
            </a:r>
            <a:endParaRPr lang="sv-SE" dirty="0"/>
          </a:p>
        </p:txBody>
      </p:sp>
      <p:sp>
        <p:nvSpPr>
          <p:cNvPr id="4" name="Höger 3"/>
          <p:cNvSpPr/>
          <p:nvPr/>
        </p:nvSpPr>
        <p:spPr>
          <a:xfrm>
            <a:off x="395536" y="347853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1979712" y="2959809"/>
            <a:ext cx="88706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1979712" y="3573016"/>
            <a:ext cx="88706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Ellips 8"/>
          <p:cNvSpPr/>
          <p:nvPr/>
        </p:nvSpPr>
        <p:spPr>
          <a:xfrm>
            <a:off x="1979712" y="4005064"/>
            <a:ext cx="88706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7539"/>
            <a:ext cx="178593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6012160" y="1628800"/>
            <a:ext cx="259228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Trycka på Betala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Skriv mottagarens telefonnummer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Belopp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400" dirty="0" err="1">
                <a:solidFill>
                  <a:prstClr val="black"/>
                </a:solidFill>
              </a:rPr>
              <a:t>Swisha</a:t>
            </a:r>
            <a:endParaRPr lang="sv-SE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2400" dirty="0">
                <a:solidFill>
                  <a:prstClr val="black"/>
                </a:solidFill>
              </a:rPr>
              <a:t>Signera med bank-ID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41699237-9782-2B6D-3C64-DCF1B15F1E43}"/>
              </a:ext>
            </a:extLst>
          </p:cNvPr>
          <p:cNvSpPr/>
          <p:nvPr/>
        </p:nvSpPr>
        <p:spPr>
          <a:xfrm>
            <a:off x="1917464" y="5243763"/>
            <a:ext cx="21703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2668" y="584364"/>
            <a:ext cx="7689772" cy="684396"/>
          </a:xfrm>
        </p:spPr>
        <p:txBody>
          <a:bodyPr>
            <a:normAutofit fontScale="90000"/>
          </a:bodyPr>
          <a:lstStyle/>
          <a:p>
            <a:r>
              <a:rPr lang="sv-SE" dirty="0"/>
              <a:t>Ladda kontantkort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12160" y="1548370"/>
            <a:ext cx="2602632" cy="4525963"/>
          </a:xfrm>
        </p:spPr>
        <p:txBody>
          <a:bodyPr>
            <a:normAutofit/>
          </a:bodyPr>
          <a:lstStyle/>
          <a:p>
            <a:r>
              <a:rPr lang="sv-SE" sz="2400" dirty="0"/>
              <a:t>Tryck på ladda ditt kontantkort</a:t>
            </a:r>
          </a:p>
          <a:p>
            <a:r>
              <a:rPr lang="sv-SE" sz="2400" dirty="0"/>
              <a:t>Väl från vilken konto ska du betala, mottagare och vilken belopp sedan tryck på köp</a:t>
            </a:r>
          </a:p>
          <a:p>
            <a:r>
              <a:rPr lang="sv-SE" sz="2400" dirty="0"/>
              <a:t>Tryck på klar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2" y="774359"/>
            <a:ext cx="1940647" cy="3450039"/>
          </a:xfrm>
          <a:prstGeom prst="rect">
            <a:avLst/>
          </a:prstGeom>
        </p:spPr>
      </p:pic>
      <p:sp>
        <p:nvSpPr>
          <p:cNvPr id="5" name="Upp 4"/>
          <p:cNvSpPr/>
          <p:nvPr/>
        </p:nvSpPr>
        <p:spPr>
          <a:xfrm>
            <a:off x="1113243" y="134076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5" y="1937638"/>
            <a:ext cx="2572604" cy="457351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71" y="1484784"/>
            <a:ext cx="2157148" cy="3834930"/>
          </a:xfrm>
          <a:prstGeom prst="rect">
            <a:avLst/>
          </a:prstGeom>
        </p:spPr>
      </p:pic>
      <p:sp>
        <p:nvSpPr>
          <p:cNvPr id="6" name="Upp 5"/>
          <p:cNvSpPr/>
          <p:nvPr/>
        </p:nvSpPr>
        <p:spPr>
          <a:xfrm>
            <a:off x="1729357" y="4581128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5076056" y="3694086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4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000" dirty="0"/>
              <a:t>Glöm inte att logga ut från banken och stänga webbläsaren innan du stänger av datorn!</a:t>
            </a:r>
          </a:p>
        </p:txBody>
      </p:sp>
    </p:spTree>
    <p:extLst>
      <p:ext uri="{BB962C8B-B14F-4D97-AF65-F5344CB8AC3E}">
        <p14:creationId xmlns:p14="http://schemas.microsoft.com/office/powerpoint/2010/main" val="229352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191683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sv-SE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Logga in på ditt bankkonto via Internet med bankdosa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26E5A81-A964-5A61-CC1A-21B45D9D1E04}"/>
              </a:ext>
            </a:extLst>
          </p:cNvPr>
          <p:cNvSpPr txBox="1"/>
          <p:nvPr/>
        </p:nvSpPr>
        <p:spPr>
          <a:xfrm>
            <a:off x="1475656" y="45811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2"/>
              </a:rPr>
              <a:t>https://demo.swedbank.se/app/ib/logga-in/</a:t>
            </a:r>
            <a:endParaRPr lang="sv-SE" sz="2400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47" y="308902"/>
            <a:ext cx="7236295" cy="1711027"/>
          </a:xfrm>
        </p:spPr>
        <p:txBody>
          <a:bodyPr>
            <a:normAutofit/>
          </a:bodyPr>
          <a:lstStyle/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Öppna </a:t>
            </a:r>
            <a:r>
              <a:rPr lang="sv-SE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swedbanks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webbsida http://www.swedbank.se</a:t>
            </a:r>
            <a:endParaRPr lang="ar-IQ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Klicka på </a:t>
            </a:r>
            <a:r>
              <a:rPr lang="sv-S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Logga in</a:t>
            </a: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i övre högra hörnet på sidan.</a:t>
            </a:r>
          </a:p>
          <a:p>
            <a:pPr marL="179388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Använda din egen Säkerhetsdosa för att identifiera dig.</a:t>
            </a:r>
            <a:br>
              <a:rPr lang="sv-SE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v-SE" sz="1400" b="1" dirty="0">
                <a:solidFill>
                  <a:srgbClr val="E767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sv-SE" sz="1400" b="1" dirty="0">
                <a:solidFill>
                  <a:srgbClr val="E76711"/>
                </a:solidFill>
                <a:latin typeface="Arial" pitchFamily="34" charset="0"/>
                <a:cs typeface="Arial" pitchFamily="34" charset="0"/>
              </a:rPr>
              <a:t>Förvara din Säkerhetsdosa och bankkort på ett säkert sätt.</a:t>
            </a:r>
            <a:r>
              <a:rPr lang="sv-SE" sz="1400" b="1" dirty="0">
                <a:solidFill>
                  <a:srgbClr val="E767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50595"/>
              </p:ext>
            </p:extLst>
          </p:nvPr>
        </p:nvGraphicFramePr>
        <p:xfrm>
          <a:off x="7452320" y="179494"/>
          <a:ext cx="1190427" cy="246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30040" imgH="2336400" progId="">
                  <p:embed/>
                </p:oleObj>
              </mc:Choice>
              <mc:Fallback>
                <p:oleObj r:id="rId2" imgW="1130040" imgH="2336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52320" y="179494"/>
                        <a:ext cx="1190427" cy="2461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51520" y="1884495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Fyll i ditt personnummer och välj Säkerhetsdosa alternativt </a:t>
            </a:r>
            <a:br>
              <a:rPr lang="sv-SE" sz="1600" dirty="0"/>
            </a:br>
            <a:r>
              <a:rPr lang="sv-SE" sz="1600" dirty="0"/>
              <a:t>Företagskopplad dosa.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Tryck på Logga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Starta säkerhetsdosan genom att trycka på den blå knappen.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En </a:t>
            </a:r>
            <a:r>
              <a:rPr lang="sv-SE" sz="1600" dirty="0" err="1"/>
              <a:t>kontrollbild</a:t>
            </a:r>
            <a:r>
              <a:rPr lang="sv-SE" sz="1600" dirty="0"/>
              <a:t> visas på din datorskärm eller mobila enhet. Rikta kameran på säkerhetsdosan mot </a:t>
            </a:r>
            <a:r>
              <a:rPr lang="sv-SE" sz="1600" dirty="0" err="1"/>
              <a:t>kontrollbilden</a:t>
            </a:r>
            <a:r>
              <a:rPr lang="sv-SE" sz="1600" dirty="0"/>
              <a:t>.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Slå in din PIN-kod i säkerhetsdosan och tryck på ”OK”.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I säkerhetsdosans fönster visas nu ditt personnummer tillsammans med information om att du är på väg att legitimera dig mot Swedbank och Sparbankerna. Bekräfta genom att trycka på ”OK”.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I säkerhetsdosans fönster visas återigen samma text tillsammans med en engångskod. Skriv in engångskoden i det tomma fältet i internetbanken eller </a:t>
            </a:r>
            <a:r>
              <a:rPr lang="sv-SE" sz="1600" dirty="0" err="1"/>
              <a:t>appen</a:t>
            </a:r>
            <a:r>
              <a:rPr lang="sv-SE" sz="1600" dirty="0"/>
              <a:t>. Tryck på fortsätt.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Du är nu inloggad.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41187"/>
              </p:ext>
            </p:extLst>
          </p:nvPr>
        </p:nvGraphicFramePr>
        <p:xfrm>
          <a:off x="3563888" y="3212976"/>
          <a:ext cx="1512168" cy="153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72680" imgH="2310840" progId="">
                  <p:embed/>
                </p:oleObj>
              </mc:Choice>
              <mc:Fallback>
                <p:oleObj r:id="rId4" imgW="2272680" imgH="2310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888" y="3212976"/>
                        <a:ext cx="1512168" cy="153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v-SE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Betala räkningar från ditt bankkonto på Internet.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161448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https://www.youtube.com/watch?v=Mqr4h-K5mJU</a:t>
            </a:r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84393"/>
              </p:ext>
            </p:extLst>
          </p:nvPr>
        </p:nvGraphicFramePr>
        <p:xfrm>
          <a:off x="2901357" y="3212976"/>
          <a:ext cx="5958084" cy="319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406280" imgH="9218880" progId="">
                  <p:embed/>
                </p:oleObj>
              </mc:Choice>
              <mc:Fallback>
                <p:oleObj r:id="rId3" imgW="16406280" imgH="921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357" y="3212976"/>
                        <a:ext cx="5958084" cy="319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1357312"/>
          </a:xfrm>
        </p:spPr>
        <p:txBody>
          <a:bodyPr>
            <a:normAutofit fontScale="62500" lnSpcReduction="20000"/>
          </a:bodyPr>
          <a:lstStyle/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</a:rPr>
              <a:t>I fakturan hittar du all information du behöver för att kunna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</a:rPr>
              <a:t>betala: Betalningsrutin (bankgiro, plusgiro), mottagarnummer,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</a:rPr>
              <a:t>Belopp, OCR nummer, och senaste datum </a:t>
            </a:r>
          </a:p>
          <a:p>
            <a:pPr marL="548640" indent="-41148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</a:rPr>
              <a:t>för betalningen.</a:t>
            </a:r>
          </a:p>
          <a:p>
            <a:pPr marL="548640" indent="-411480" algn="r" rtl="1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Bildobjekt 3" descr="Bild 057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 13"/>
          <p:cNvGrpSpPr>
            <a:grpSpLocks/>
          </p:cNvGrpSpPr>
          <p:nvPr/>
        </p:nvGrpSpPr>
        <p:grpSpPr bwMode="auto">
          <a:xfrm>
            <a:off x="827088" y="2636913"/>
            <a:ext cx="3749774" cy="499988"/>
            <a:chOff x="642910" y="2687949"/>
            <a:chExt cx="4744646" cy="812465"/>
          </a:xfrm>
        </p:grpSpPr>
        <p:sp>
          <p:nvSpPr>
            <p:cNvPr id="6" name="Ellips 5"/>
            <p:cNvSpPr>
              <a:spLocks noChangeArrowheads="1"/>
            </p:cNvSpPr>
            <p:nvPr/>
          </p:nvSpPr>
          <p:spPr bwMode="auto">
            <a:xfrm>
              <a:off x="642910" y="2713625"/>
              <a:ext cx="1428176" cy="786789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2101343" y="2687949"/>
              <a:ext cx="3286213" cy="78679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rtl="1">
                <a:defRPr/>
              </a:pPr>
              <a:r>
                <a:rPr lang="sv-SE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Betalningsrutin Bankgiro , plusgiro</a:t>
              </a:r>
            </a:p>
          </p:txBody>
        </p:sp>
      </p:grpSp>
      <p:grpSp>
        <p:nvGrpSpPr>
          <p:cNvPr id="10" name="Grupp 16"/>
          <p:cNvGrpSpPr>
            <a:grpSpLocks/>
          </p:cNvGrpSpPr>
          <p:nvPr/>
        </p:nvGrpSpPr>
        <p:grpSpPr bwMode="auto">
          <a:xfrm>
            <a:off x="467544" y="5229225"/>
            <a:ext cx="2880494" cy="999555"/>
            <a:chOff x="490432" y="5214950"/>
            <a:chExt cx="2938560" cy="999584"/>
          </a:xfrm>
        </p:grpSpPr>
        <p:sp>
          <p:nvSpPr>
            <p:cNvPr id="5" name="Ellips 4"/>
            <p:cNvSpPr>
              <a:spLocks noChangeArrowheads="1"/>
            </p:cNvSpPr>
            <p:nvPr/>
          </p:nvSpPr>
          <p:spPr bwMode="auto">
            <a:xfrm>
              <a:off x="999740" y="5214950"/>
              <a:ext cx="2429252" cy="78583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636" name="Rektangel med rundade hörn 10"/>
            <p:cNvSpPr>
              <a:spLocks noChangeArrowheads="1"/>
            </p:cNvSpPr>
            <p:nvPr/>
          </p:nvSpPr>
          <p:spPr bwMode="auto">
            <a:xfrm>
              <a:off x="490432" y="5863016"/>
              <a:ext cx="1469697" cy="351518"/>
            </a:xfrm>
            <a:prstGeom prst="roundRect">
              <a:avLst>
                <a:gd name="adj" fmla="val 0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rtl="1"/>
              <a:endParaRPr lang="sv-SE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rtl="1"/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OCR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sv-SE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upp 15"/>
          <p:cNvGrpSpPr>
            <a:grpSpLocks/>
          </p:cNvGrpSpPr>
          <p:nvPr/>
        </p:nvGrpSpPr>
        <p:grpSpPr bwMode="auto">
          <a:xfrm>
            <a:off x="3714750" y="5143499"/>
            <a:ext cx="1712217" cy="1182936"/>
            <a:chOff x="3643303" y="5357826"/>
            <a:chExt cx="1712209" cy="1182945"/>
          </a:xfrm>
        </p:grpSpPr>
        <p:sp>
          <p:nvSpPr>
            <p:cNvPr id="7" name="Ellips 6"/>
            <p:cNvSpPr>
              <a:spLocks noChangeArrowheads="1"/>
            </p:cNvSpPr>
            <p:nvPr/>
          </p:nvSpPr>
          <p:spPr bwMode="auto">
            <a:xfrm>
              <a:off x="3643303" y="5357826"/>
              <a:ext cx="1428743" cy="785819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3996495" y="5803570"/>
              <a:ext cx="1359017" cy="7372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rtl="1">
                <a:defRPr/>
              </a:pPr>
              <a:endParaRPr lang="sv-SE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rtl="1">
                <a:defRPr/>
              </a:pPr>
              <a:r>
                <a:rPr lang="sv-SE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Belopp</a:t>
              </a:r>
            </a:p>
          </p:txBody>
        </p:sp>
      </p:grpSp>
      <p:grpSp>
        <p:nvGrpSpPr>
          <p:cNvPr id="14" name="Grupp 14"/>
          <p:cNvGrpSpPr>
            <a:grpSpLocks/>
          </p:cNvGrpSpPr>
          <p:nvPr/>
        </p:nvGrpSpPr>
        <p:grpSpPr bwMode="auto">
          <a:xfrm>
            <a:off x="6839744" y="5143498"/>
            <a:ext cx="2304256" cy="1303560"/>
            <a:chOff x="6706403" y="6072205"/>
            <a:chExt cx="2304245" cy="1303569"/>
          </a:xfrm>
        </p:grpSpPr>
        <p:sp>
          <p:nvSpPr>
            <p:cNvPr id="8" name="Ellips 7"/>
            <p:cNvSpPr>
              <a:spLocks noChangeArrowheads="1"/>
            </p:cNvSpPr>
            <p:nvPr/>
          </p:nvSpPr>
          <p:spPr bwMode="auto">
            <a:xfrm>
              <a:off x="7246968" y="6072205"/>
              <a:ext cx="1500180" cy="78581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6706403" y="6733973"/>
              <a:ext cx="2304245" cy="6418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rtl="1">
                <a:defRPr/>
              </a:pPr>
              <a:r>
                <a:rPr lang="sv-SE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Mottagarnummer</a:t>
              </a:r>
              <a:endParaRPr lang="sv-SE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Ellips 7"/>
          <p:cNvSpPr>
            <a:spLocks noChangeArrowheads="1"/>
          </p:cNvSpPr>
          <p:nvPr/>
        </p:nvSpPr>
        <p:spPr bwMode="auto">
          <a:xfrm>
            <a:off x="5508105" y="3645024"/>
            <a:ext cx="2880320" cy="7858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Faktura med eller utan OCR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	Med OCR			Utan OCR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316163"/>
            <a:ext cx="59912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4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2961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När du är klar loggar du ut genom att klicka på </a:t>
            </a:r>
            <a:r>
              <a:rPr lang="sv-S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Logga ut </a:t>
            </a:r>
            <a:r>
              <a:rPr lang="sv-S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nederst i vänstermenyn.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922023"/>
              </p:ext>
            </p:extLst>
          </p:nvPr>
        </p:nvGraphicFramePr>
        <p:xfrm>
          <a:off x="3347864" y="1916832"/>
          <a:ext cx="2016224" cy="442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60000" imgH="7872840" progId="">
                  <p:embed/>
                </p:oleObj>
              </mc:Choice>
              <mc:Fallback>
                <p:oleObj r:id="rId2" imgW="3060000" imgH="7872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7864" y="1916832"/>
                        <a:ext cx="2016224" cy="4422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Öppna/stäng ditt kort för internetköp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För att kunna handla med ditt kort på nätet behöver du öppna ditt kort för internetköp, vilket du enkelt gör i internetbanken eller i </a:t>
            </a:r>
            <a:r>
              <a:rPr lang="sv-SE" dirty="0" err="1"/>
              <a:t>appen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Har du fått ett helt nytt bankkort behöver du först aktivera kortet innan du kan öppna det för internetköp. Så här aktiverar du ditt nya bankkort</a:t>
            </a:r>
          </a:p>
          <a:p>
            <a:endParaRPr lang="sv-SE" dirty="0"/>
          </a:p>
          <a:p>
            <a:r>
              <a:rPr lang="sv-SE" dirty="0"/>
              <a:t>Så snart du har öppnat ditt kort för köp på internet kan du börja använda det på internet. Hos butiker som är anslutna till Mastercard </a:t>
            </a:r>
            <a:r>
              <a:rPr lang="sv-SE" dirty="0" err="1"/>
              <a:t>Identity</a:t>
            </a:r>
            <a:r>
              <a:rPr lang="sv-SE" dirty="0"/>
              <a:t> Check kommer du behöva bekräfta ditt köp med Mobilt </a:t>
            </a:r>
            <a:r>
              <a:rPr lang="sv-SE" dirty="0" err="1"/>
              <a:t>BankID</a:t>
            </a:r>
            <a:r>
              <a:rPr lang="sv-SE" dirty="0"/>
              <a:t>. Har du inte möjlighet att använda Mobilt </a:t>
            </a:r>
            <a:r>
              <a:rPr lang="sv-SE" dirty="0" err="1"/>
              <a:t>BankID</a:t>
            </a:r>
            <a:r>
              <a:rPr lang="sv-SE" dirty="0"/>
              <a:t> kan du istället bekräfta dina köp med lösenord och SMS.</a:t>
            </a:r>
          </a:p>
          <a:p>
            <a:endParaRPr lang="sv-SE" dirty="0"/>
          </a:p>
          <a:p>
            <a:r>
              <a:rPr lang="sv-SE" dirty="0">
                <a:hlinkClick r:id="rId2"/>
              </a:rPr>
              <a:t>https://www.swedbank.se/privat/kort-och-betala/kort/sa-fungerar-ditt-kort/handla-med-kort-pa-natet/oppna-stang-ditt-kort-for-internetkop.html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409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72" y="155679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sv-SE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Skaffa mobilt bank-ID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476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9674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675</Words>
  <Application>Microsoft Office PowerPoint</Application>
  <PresentationFormat>Bildspel på skärmen (4:3)</PresentationFormat>
  <Paragraphs>97</Paragraphs>
  <Slides>18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 2</vt:lpstr>
      <vt:lpstr>Office-tema</vt:lpstr>
      <vt:lpstr>PowerPoint-presentation</vt:lpstr>
      <vt:lpstr>PowerPoint-presentation</vt:lpstr>
      <vt:lpstr>PowerPoint-presentation</vt:lpstr>
      <vt:lpstr>Betala räkningar från ditt bankkonto på Internet. </vt:lpstr>
      <vt:lpstr>PowerPoint-presentation</vt:lpstr>
      <vt:lpstr>Faktura med eller utan OCR</vt:lpstr>
      <vt:lpstr>PowerPoint-presentation</vt:lpstr>
      <vt:lpstr>Öppna/stäng ditt kort för internetköp</vt:lpstr>
      <vt:lpstr>PowerPoint-presentation</vt:lpstr>
      <vt:lpstr>Mobilt bank ID</vt:lpstr>
      <vt:lpstr>PowerPoint-presentation</vt:lpstr>
      <vt:lpstr>Swedbank App</vt:lpstr>
      <vt:lpstr>Meny i Swedbank appen</vt:lpstr>
      <vt:lpstr>Betala räkningar</vt:lpstr>
      <vt:lpstr>Överföra pengar</vt:lpstr>
      <vt:lpstr>Swish Med Swish kan du snabbt och säkert skicka och ta emot pengar via ditt mobilnummer, som är anslutet till ditt bankkonto. Pengarna skickas direkt – även om mottagaren har en annan bank.</vt:lpstr>
      <vt:lpstr>Ladda kontantkort</vt:lpstr>
      <vt:lpstr>PowerPoint-presentation</vt:lpstr>
    </vt:vector>
  </TitlesOfParts>
  <Company>Linköpings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Berkir</dc:creator>
  <cp:lastModifiedBy>Eklund Lars T</cp:lastModifiedBy>
  <cp:revision>54</cp:revision>
  <dcterms:created xsi:type="dcterms:W3CDTF">2013-07-03T08:14:10Z</dcterms:created>
  <dcterms:modified xsi:type="dcterms:W3CDTF">2023-11-20T10:29:23Z</dcterms:modified>
</cp:coreProperties>
</file>