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1" r:id="rId4"/>
    <p:sldId id="262" r:id="rId5"/>
    <p:sldId id="269" r:id="rId6"/>
    <p:sldId id="263" r:id="rId7"/>
    <p:sldId id="264" r:id="rId8"/>
    <p:sldId id="281" r:id="rId9"/>
    <p:sldId id="284" r:id="rId10"/>
    <p:sldId id="273" r:id="rId11"/>
    <p:sldId id="282" r:id="rId12"/>
    <p:sldId id="283" r:id="rId13"/>
    <p:sldId id="285" r:id="rId14"/>
    <p:sldId id="290" r:id="rId15"/>
    <p:sldId id="287" r:id="rId16"/>
    <p:sldId id="288" r:id="rId17"/>
    <p:sldId id="289" r:id="rId18"/>
    <p:sldId id="291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95204" autoAdjust="0"/>
  </p:normalViewPr>
  <p:slideViewPr>
    <p:cSldViewPr>
      <p:cViewPr varScale="1">
        <p:scale>
          <a:sx n="88" d="100"/>
          <a:sy n="88" d="100"/>
        </p:scale>
        <p:origin x="10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E838E-F7BA-491F-A3A3-161397258C85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71047-F097-4473-B561-B7F76FC535E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89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71047-F097-4473-B561-B7F76FC535E3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71047-F097-4473-B561-B7F76FC535E3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71047-F097-4473-B561-B7F76FC535E3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19B6-053E-490F-9A14-A80C254246BB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98B-0C2B-4A6C-B28D-677E5F20B74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19B6-053E-490F-9A14-A80C254246BB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98B-0C2B-4A6C-B28D-677E5F20B74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19B6-053E-490F-9A14-A80C254246BB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98B-0C2B-4A6C-B28D-677E5F20B74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19B6-053E-490F-9A14-A80C254246BB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98B-0C2B-4A6C-B28D-677E5F20B74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19B6-053E-490F-9A14-A80C254246BB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98B-0C2B-4A6C-B28D-677E5F20B74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19B6-053E-490F-9A14-A80C254246BB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98B-0C2B-4A6C-B28D-677E5F20B74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19B6-053E-490F-9A14-A80C254246BB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98B-0C2B-4A6C-B28D-677E5F20B74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19B6-053E-490F-9A14-A80C254246BB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98B-0C2B-4A6C-B28D-677E5F20B74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19B6-053E-490F-9A14-A80C254246BB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98B-0C2B-4A6C-B28D-677E5F20B74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19B6-053E-490F-9A14-A80C254246BB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98B-0C2B-4A6C-B28D-677E5F20B74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19B6-053E-490F-9A14-A80C254246BB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98B-0C2B-4A6C-B28D-677E5F20B74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719B6-053E-490F-9A14-A80C254246BB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E398B-0C2B-4A6C-B28D-677E5F20B74C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2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3.jpeg"/><Relationship Id="rId7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1470025"/>
          </a:xfrm>
        </p:spPr>
        <p:txBody>
          <a:bodyPr>
            <a:normAutofit/>
          </a:bodyPr>
          <a:lstStyle/>
          <a:p>
            <a:r>
              <a:rPr lang="sv-SE" sz="72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E-post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E2CD035-7BE1-4B9B-BD5C-535635FFA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5085184"/>
            <a:ext cx="1333500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8641"/>
            <a:ext cx="10335453" cy="5810854"/>
          </a:xfrm>
          <a:prstGeom prst="rect">
            <a:avLst/>
          </a:prstGeom>
        </p:spPr>
      </p:pic>
      <p:pic>
        <p:nvPicPr>
          <p:cNvPr id="15" name="Bildobjekt 14" descr="Stjär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7817" y="2060848"/>
            <a:ext cx="257175" cy="161925"/>
          </a:xfrm>
          <a:prstGeom prst="rect">
            <a:avLst/>
          </a:prstGeom>
        </p:spPr>
      </p:pic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7313000" y="2636912"/>
            <a:ext cx="2299560" cy="714380"/>
          </a:xfrm>
          <a:prstGeom prst="wedgeEllipseCallout">
            <a:avLst>
              <a:gd name="adj1" fmla="val -132842"/>
              <a:gd name="adj2" fmla="val -9560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Här finns dina e-postmeddelanden.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2000232" y="6241302"/>
            <a:ext cx="3000396" cy="500066"/>
          </a:xfrm>
          <a:prstGeom prst="wedgeRoundRectCallout">
            <a:avLst>
              <a:gd name="adj1" fmla="val -97834"/>
              <a:gd name="adj2" fmla="val -64641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Under ”Mer” hittar du papperskorg, skräppost, chattar m.m.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979712" y="5301208"/>
            <a:ext cx="3020916" cy="648072"/>
          </a:xfrm>
          <a:prstGeom prst="wedgeRoundRectCallout">
            <a:avLst>
              <a:gd name="adj1" fmla="val -89661"/>
              <a:gd name="adj2" fmla="val -40514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Under ”Utkast” placeras </a:t>
            </a:r>
            <a:b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e-postmeddelanden som inte skickats.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2000232" y="4513110"/>
            <a:ext cx="3000396" cy="500066"/>
          </a:xfrm>
          <a:prstGeom prst="wedgeRoundRectCallout">
            <a:avLst>
              <a:gd name="adj1" fmla="val -91890"/>
              <a:gd name="adj2" fmla="val -39859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Under ”Skickade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mail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 hittar du </a:t>
            </a:r>
          </a:p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e-postmeddelanden du skickat.</a:t>
            </a:r>
          </a:p>
          <a:p>
            <a:pPr algn="ctr"/>
            <a:endParaRPr lang="sv-S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5580112" y="3214686"/>
            <a:ext cx="2706664" cy="1438450"/>
          </a:xfrm>
          <a:prstGeom prst="wedgeEllipseCallout">
            <a:avLst>
              <a:gd name="adj1" fmla="val -166503"/>
              <a:gd name="adj2" fmla="val -12159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Stjärnmärk ett meddelande genom att klicka på stjärnans kontur bredvid ett meddelande.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979712" y="3573016"/>
            <a:ext cx="3020916" cy="648072"/>
          </a:xfrm>
          <a:prstGeom prst="wedgeRoundRectCallout">
            <a:avLst>
              <a:gd name="adj1" fmla="val -80280"/>
              <a:gd name="adj2" fmla="val -24920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Med stjärnor kan du ge meddelanden en speciell status så att de blir lättare att hitta.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000232" y="2784918"/>
            <a:ext cx="3000396" cy="500066"/>
          </a:xfrm>
          <a:prstGeom prst="wedgeRoundRectCallout">
            <a:avLst>
              <a:gd name="adj1" fmla="val -78647"/>
              <a:gd name="adj2" fmla="val -20479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Klicka på ”Inkorgen” för att </a:t>
            </a:r>
          </a:p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visa dina e-postmeddelanden.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19" grpId="0" animBg="1"/>
      <p:bldP spid="10" grpId="0" animBg="1"/>
      <p:bldP spid="20" grpId="0" animBg="1"/>
      <p:bldP spid="22" grpId="0" build="allAtOnce" animBg="1"/>
      <p:bldP spid="8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89"/>
          </a:xfrm>
          <a:prstGeom prst="rect">
            <a:avLst/>
          </a:prstGeom>
        </p:spPr>
      </p:pic>
      <p:pic>
        <p:nvPicPr>
          <p:cNvPr id="7" name="Bildobjekt 6" descr="markeradp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428736"/>
            <a:ext cx="7153275" cy="266700"/>
          </a:xfrm>
          <a:prstGeom prst="rect">
            <a:avLst/>
          </a:prstGeom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1643042" y="2357430"/>
            <a:ext cx="3357586" cy="1143008"/>
          </a:xfrm>
          <a:prstGeom prst="wedgeEllipseCallout">
            <a:avLst>
              <a:gd name="adj1" fmla="val -40802"/>
              <a:gd name="adj2" fmla="val -117083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Markera ett eller flera meddelanden för att flytta dem eller lägga dem i papperskorgen.</a:t>
            </a:r>
          </a:p>
        </p:txBody>
      </p:sp>
      <p:pic>
        <p:nvPicPr>
          <p:cNvPr id="9" name="Bildobjekt 8" descr="verktygsme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1071546"/>
            <a:ext cx="7334250" cy="333375"/>
          </a:xfrm>
          <a:prstGeom prst="rect">
            <a:avLst/>
          </a:prstGeom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626512" y="692696"/>
            <a:ext cx="857256" cy="285752"/>
          </a:xfrm>
          <a:prstGeom prst="wedgeRoundRectCallout">
            <a:avLst>
              <a:gd name="adj1" fmla="val 66888"/>
              <a:gd name="adj2" fmla="val 12506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Arkivera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643174" y="428604"/>
            <a:ext cx="1784810" cy="480116"/>
          </a:xfrm>
          <a:prstGeom prst="wedgeRoundRectCallout">
            <a:avLst>
              <a:gd name="adj1" fmla="val 9372"/>
              <a:gd name="adj2" fmla="val 12451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Rapportera skräppost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4355976" y="1428736"/>
            <a:ext cx="2073412" cy="488096"/>
          </a:xfrm>
          <a:prstGeom prst="wedgeRoundRectCallout">
            <a:avLst>
              <a:gd name="adj1" fmla="val -47198"/>
              <a:gd name="adj2" fmla="val -9175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Radera e-postmeddelanden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644008" y="692696"/>
            <a:ext cx="928124" cy="307412"/>
          </a:xfrm>
          <a:prstGeom prst="wedgeRoundRectCallout">
            <a:avLst>
              <a:gd name="adj1" fmla="val 11457"/>
              <a:gd name="adj2" fmla="val 11483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Flytta till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5580112" y="764704"/>
            <a:ext cx="920714" cy="306842"/>
          </a:xfrm>
          <a:prstGeom prst="wedgeRoundRectCallout">
            <a:avLst>
              <a:gd name="adj1" fmla="val -1"/>
              <a:gd name="adj2" fmla="val 11173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Etiketter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6588224" y="692696"/>
            <a:ext cx="1269924" cy="521726"/>
          </a:xfrm>
          <a:prstGeom prst="wedgeRoundRectCallout">
            <a:avLst>
              <a:gd name="adj1" fmla="val -36056"/>
              <a:gd name="adj2" fmla="val 6563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Fler funktioner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5143504" y="2857496"/>
            <a:ext cx="3071834" cy="1071570"/>
          </a:xfrm>
          <a:prstGeom prst="wedgeEllipseCallout">
            <a:avLst>
              <a:gd name="adj1" fmla="val -106428"/>
              <a:gd name="adj2" fmla="val -18746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Om ett eller flera </a:t>
            </a:r>
            <a:b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e-postmeddelanden markerats visas ett nytt verktygsfält.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89"/>
          </a:xfrm>
          <a:prstGeom prst="rect">
            <a:avLst/>
          </a:prstGeom>
        </p:spPr>
      </p:pic>
      <p:pic>
        <p:nvPicPr>
          <p:cNvPr id="7" name="Bildobjekt 6" descr="markeradp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428736"/>
            <a:ext cx="7153275" cy="266700"/>
          </a:xfrm>
          <a:prstGeom prst="rect">
            <a:avLst/>
          </a:prstGeom>
        </p:spPr>
      </p:pic>
      <p:pic>
        <p:nvPicPr>
          <p:cNvPr id="9" name="Bildobjekt 8" descr="verktygsme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1071546"/>
            <a:ext cx="7334250" cy="333375"/>
          </a:xfrm>
          <a:prstGeom prst="rect">
            <a:avLst/>
          </a:prstGeom>
        </p:spPr>
      </p:pic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000496" y="785794"/>
            <a:ext cx="1071570" cy="285752"/>
          </a:xfrm>
          <a:prstGeom prst="wedgeRoundRectCallout">
            <a:avLst>
              <a:gd name="adj1" fmla="val 28888"/>
              <a:gd name="adj2" fmla="val 9840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Flytta till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5148064" y="692696"/>
            <a:ext cx="924134" cy="338950"/>
          </a:xfrm>
          <a:prstGeom prst="wedgeRoundRectCallout">
            <a:avLst>
              <a:gd name="adj1" fmla="val -6668"/>
              <a:gd name="adj2" fmla="val 10506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Etiketter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6228184" y="620688"/>
            <a:ext cx="1415650" cy="307982"/>
          </a:xfrm>
          <a:prstGeom prst="wedgeRoundRectCallout">
            <a:avLst>
              <a:gd name="adj1" fmla="val -14641"/>
              <a:gd name="adj2" fmla="val 14556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Fler funktioner</a:t>
            </a:r>
          </a:p>
        </p:txBody>
      </p:sp>
      <p:pic>
        <p:nvPicPr>
          <p:cNvPr id="18" name="Bildobjekt 17" descr="flyttaTi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357298"/>
            <a:ext cx="1666875" cy="2400300"/>
          </a:xfrm>
          <a:prstGeom prst="rect">
            <a:avLst/>
          </a:prstGeom>
        </p:spPr>
      </p:pic>
      <p:pic>
        <p:nvPicPr>
          <p:cNvPr id="19" name="Bildobjekt 18" descr="etiket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1357298"/>
            <a:ext cx="1657350" cy="1895475"/>
          </a:xfrm>
          <a:prstGeom prst="rect">
            <a:avLst/>
          </a:prstGeom>
        </p:spPr>
      </p:pic>
      <p:pic>
        <p:nvPicPr>
          <p:cNvPr id="20" name="Bildobjekt 19" descr="m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1357298"/>
            <a:ext cx="2524125" cy="1238250"/>
          </a:xfrm>
          <a:prstGeom prst="rect">
            <a:avLst/>
          </a:prstGeom>
        </p:spPr>
      </p:pic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357290" y="2060848"/>
            <a:ext cx="2786082" cy="1800200"/>
          </a:xfrm>
          <a:prstGeom prst="wedgeEllipseCallout">
            <a:avLst>
              <a:gd name="adj1" fmla="val 74855"/>
              <a:gd name="adj2" fmla="val -74814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Under ”Flytta till” kan man flytta markerade e-postmeddelanden till befintliga etiketter. Man kan också välja att skapa nya etiketter. 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1928794" y="3786190"/>
            <a:ext cx="2928958" cy="1714512"/>
          </a:xfrm>
          <a:prstGeom prst="wedgeEllipseCallout">
            <a:avLst>
              <a:gd name="adj1" fmla="val 72575"/>
              <a:gd name="adj2" fmla="val -176503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Under ”Tilldela etiketter”  kan man koppla ett eller flera e-postmeddelanden till olika etiketter. Man kan också skapa nya etiketter.</a:t>
            </a: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4932040" y="3929066"/>
            <a:ext cx="2854670" cy="1143008"/>
          </a:xfrm>
          <a:prstGeom prst="wedgeEllipseCallout">
            <a:avLst>
              <a:gd name="adj1" fmla="val 7765"/>
              <a:gd name="adj2" fmla="val -28149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Under ”Mer” finns olika val för att tilldela status till markerade </a:t>
            </a:r>
            <a:b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e-postmeddelanden.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uiExpand="1" build="allAtOnce" animBg="1"/>
      <p:bldP spid="22" grpId="0" uiExpand="1" build="allAtOnce" animBg="1"/>
      <p:bldP spid="23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89"/>
          </a:xfrm>
          <a:prstGeom prst="rect">
            <a:avLst/>
          </a:prstGeom>
        </p:spPr>
      </p:pic>
      <p:pic>
        <p:nvPicPr>
          <p:cNvPr id="7" name="Bildobjekt 6" descr="markeradp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428736"/>
            <a:ext cx="7153275" cy="266700"/>
          </a:xfrm>
          <a:prstGeom prst="rect">
            <a:avLst/>
          </a:prstGeom>
        </p:spPr>
      </p:pic>
      <p:pic>
        <p:nvPicPr>
          <p:cNvPr id="9" name="Bildobjekt 8" descr="verktygsme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1071546"/>
            <a:ext cx="7334250" cy="333375"/>
          </a:xfrm>
          <a:prstGeom prst="rect">
            <a:avLst/>
          </a:prstGeom>
        </p:spPr>
      </p:pic>
      <p:pic>
        <p:nvPicPr>
          <p:cNvPr id="11" name="Bildobjekt 10" descr="skapameddelan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1785926"/>
            <a:ext cx="4657725" cy="4686300"/>
          </a:xfrm>
          <a:prstGeom prst="rect">
            <a:avLst/>
          </a:prstGeom>
        </p:spPr>
      </p:pic>
      <p:pic>
        <p:nvPicPr>
          <p:cNvPr id="12" name="Bildobjekt 11" descr="meddelandeVerkty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6072206"/>
            <a:ext cx="2390775" cy="323850"/>
          </a:xfrm>
          <a:prstGeom prst="rect">
            <a:avLst/>
          </a:prstGeom>
        </p:spPr>
      </p:pic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1763688" y="3717032"/>
            <a:ext cx="2214578" cy="1071570"/>
          </a:xfrm>
          <a:prstGeom prst="wedgeEllipseCallout">
            <a:avLst>
              <a:gd name="adj1" fmla="val 70968"/>
              <a:gd name="adj2" fmla="val -134315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 fältet ”Ämne” skriver du kort vad meddelandet handlar om.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785918" y="1142984"/>
            <a:ext cx="2643206" cy="857256"/>
          </a:xfrm>
          <a:prstGeom prst="wedgeEllipseCallout">
            <a:avLst>
              <a:gd name="adj1" fmla="val -82888"/>
              <a:gd name="adj2" fmla="val 37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Klicka på ”SKRIV” för att öppna ett nytt meddelandefönster.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4143372" y="3000372"/>
            <a:ext cx="2571768" cy="1436740"/>
          </a:xfrm>
          <a:prstGeom prst="wedgeEllipseCallout">
            <a:avLst>
              <a:gd name="adj1" fmla="val 87410"/>
              <a:gd name="adj2" fmla="val -9357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  fältet ”Kopia” kan du skriva in e-postadress till den som ska ha en kopia av meddelandet.</a:t>
            </a: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6588224" y="2786058"/>
            <a:ext cx="2412932" cy="1651054"/>
          </a:xfrm>
          <a:prstGeom prst="wedgeEllipseCallout">
            <a:avLst>
              <a:gd name="adj1" fmla="val 15768"/>
              <a:gd name="adj2" fmla="val -73894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Via  fältet ”Hemlig kopia” kan man skicka en kopia av meddelandet utan att adressen visas för resten av mottagarna. </a:t>
            </a:r>
          </a:p>
        </p:txBody>
      </p:sp>
      <p:pic>
        <p:nvPicPr>
          <p:cNvPr id="23" name="Bildobjekt 22" descr="formater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6248" y="5643578"/>
            <a:ext cx="3629025" cy="428625"/>
          </a:xfrm>
          <a:prstGeom prst="rect">
            <a:avLst/>
          </a:prstGeom>
        </p:spPr>
      </p:pic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1714480" y="4857760"/>
            <a:ext cx="2428892" cy="1163528"/>
          </a:xfrm>
          <a:prstGeom prst="wedgeEllipseCallout">
            <a:avLst>
              <a:gd name="adj1" fmla="val 91624"/>
              <a:gd name="adj2" fmla="val 61504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Klicka här för att visa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formaterings-möjligheter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för text.</a:t>
            </a: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4067944" y="4653136"/>
            <a:ext cx="1357322" cy="785818"/>
          </a:xfrm>
          <a:prstGeom prst="wedgeEllipseCallout">
            <a:avLst>
              <a:gd name="adj1" fmla="val 64856"/>
              <a:gd name="adj2" fmla="val 148655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Klicka här för att bifoga fil.</a:t>
            </a: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5220072" y="4365104"/>
            <a:ext cx="1800200" cy="1296144"/>
          </a:xfrm>
          <a:prstGeom prst="wedgeEllipseCallout">
            <a:avLst>
              <a:gd name="adj1" fmla="val -10505"/>
              <a:gd name="adj2" fmla="val 90264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Klicka här för att bifoga fil eller bild från Google Drive. 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6300192" y="4509120"/>
            <a:ext cx="1629394" cy="920144"/>
          </a:xfrm>
          <a:prstGeom prst="wedgeEllipseCallout">
            <a:avLst>
              <a:gd name="adj1" fmla="val -48718"/>
              <a:gd name="adj2" fmla="val 13694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Klicka här för att bifoga foto.</a:t>
            </a: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6948264" y="4643446"/>
            <a:ext cx="1552826" cy="1071570"/>
          </a:xfrm>
          <a:prstGeom prst="wedgeEllipseCallout">
            <a:avLst>
              <a:gd name="adj1" fmla="val -64271"/>
              <a:gd name="adj2" fmla="val 10083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Klicka här för att infoga en länk.</a:t>
            </a: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7452320" y="4714884"/>
            <a:ext cx="1548836" cy="1071570"/>
          </a:xfrm>
          <a:prstGeom prst="wedgeEllipseCallout">
            <a:avLst>
              <a:gd name="adj1" fmla="val -75607"/>
              <a:gd name="adj2" fmla="val 97288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Klicka här för att infoga smileys.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1214414" y="1844824"/>
            <a:ext cx="2643206" cy="1872208"/>
          </a:xfrm>
          <a:prstGeom prst="wedgeEllipseCallout">
            <a:avLst>
              <a:gd name="adj1" fmla="val 66986"/>
              <a:gd name="adj2" fmla="val -23364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 fältet ”Till” skriver du e-postadress  till den eller de du vill skicka meddelandet. Kan skickas till valfritt antal mottagare.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allAtOnce" animBg="1"/>
      <p:bldP spid="19" grpId="0" uiExpand="1" build="allAtOnce" animBg="1"/>
      <p:bldP spid="20" grpId="0" uiExpand="1" build="allAtOnce" animBg="1"/>
      <p:bldP spid="21" grpId="0" uiExpand="1" build="allAtOnce" animBg="1"/>
      <p:bldP spid="22" grpId="0" uiExpand="1" build="allAtOnce" animBg="1"/>
      <p:bldP spid="24" grpId="0" uiExpand="1" build="allAtOnce" animBg="1"/>
      <p:bldP spid="25" grpId="0" uiExpand="1" build="allAtOnce" animBg="1"/>
      <p:bldP spid="26" grpId="0" uiExpand="1" build="allAtOnce" animBg="1"/>
      <p:bldP spid="27" grpId="0" uiExpand="1" build="allAtOnce" animBg="1"/>
      <p:bldP spid="28" grpId="0" uiExpand="1" build="allAtOnce" animBg="1"/>
      <p:bldP spid="29" grpId="0" uiExpan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23" y="914145"/>
            <a:ext cx="9736623" cy="5474177"/>
          </a:xfrm>
          <a:prstGeom prst="rect">
            <a:avLst/>
          </a:prstGeom>
        </p:spPr>
      </p:pic>
      <p:pic>
        <p:nvPicPr>
          <p:cNvPr id="7" name="Bildobjekt 6" descr="markeradp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2310" y="1428736"/>
            <a:ext cx="7616883" cy="283985"/>
          </a:xfrm>
          <a:prstGeom prst="rect">
            <a:avLst/>
          </a:prstGeom>
        </p:spPr>
      </p:pic>
      <p:pic>
        <p:nvPicPr>
          <p:cNvPr id="9" name="Bildobjekt 8" descr="verktygsme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9148" y="1071547"/>
            <a:ext cx="7809582" cy="354981"/>
          </a:xfrm>
          <a:prstGeom prst="rect">
            <a:avLst/>
          </a:prstGeom>
        </p:spPr>
      </p:pic>
      <p:pic>
        <p:nvPicPr>
          <p:cNvPr id="11" name="Bildobjekt 10" descr="skapameddelan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12944" y="1785926"/>
            <a:ext cx="4959592" cy="4990019"/>
          </a:xfrm>
          <a:prstGeom prst="rect">
            <a:avLst/>
          </a:prstGeom>
        </p:spPr>
      </p:pic>
      <p:pic>
        <p:nvPicPr>
          <p:cNvPr id="12" name="Bildobjekt 11" descr="meddelandeVerkty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45680" y="6072206"/>
            <a:ext cx="2545723" cy="344839"/>
          </a:xfrm>
          <a:prstGeom prst="rect">
            <a:avLst/>
          </a:prstGeom>
        </p:spPr>
      </p:pic>
      <p:pic>
        <p:nvPicPr>
          <p:cNvPr id="23" name="Bildobjekt 22" descr="formater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51052" y="5643579"/>
            <a:ext cx="3864221" cy="456404"/>
          </a:xfrm>
          <a:prstGeom prst="rect">
            <a:avLst/>
          </a:prstGeom>
        </p:spPr>
      </p:pic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2086490" y="4929198"/>
            <a:ext cx="1842568" cy="684611"/>
          </a:xfrm>
          <a:prstGeom prst="wedgeEllipseCallout">
            <a:avLst>
              <a:gd name="adj1" fmla="val 134860"/>
              <a:gd name="adj2" fmla="val 147878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Klicka här för att bifoga fil.</a:t>
            </a:r>
          </a:p>
        </p:txBody>
      </p:sp>
      <p:pic>
        <p:nvPicPr>
          <p:cNvPr id="16" name="Bildobjekt 15" descr="bild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0202" y="1285860"/>
            <a:ext cx="5071158" cy="3630949"/>
          </a:xfrm>
          <a:prstGeom prst="rect">
            <a:avLst/>
          </a:prstGeom>
        </p:spPr>
      </p:pic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4658828" y="1785926"/>
            <a:ext cx="1913436" cy="836747"/>
          </a:xfrm>
          <a:prstGeom prst="wedgeEllipseCallout">
            <a:avLst>
              <a:gd name="adj1" fmla="val -66800"/>
              <a:gd name="adj2" fmla="val 143124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Markera den fil du vill infoga. 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6516216" y="4071943"/>
            <a:ext cx="2127750" cy="1445290"/>
          </a:xfrm>
          <a:prstGeom prst="wedgeEllipseCallout">
            <a:avLst>
              <a:gd name="adj1" fmla="val -70751"/>
              <a:gd name="adj2" fmla="val -8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Klicka på ”Öppna” och filen är klar för att bifogas med ditt meddelande.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 animBg="1"/>
      <p:bldP spid="18" grpId="0" uiExpand="1" build="allAtOnce" animBg="1"/>
      <p:bldP spid="19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inkor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053" y="0"/>
            <a:ext cx="9630123" cy="7222592"/>
          </a:xfrm>
          <a:prstGeom prst="rect">
            <a:avLst/>
          </a:prstGeom>
        </p:spPr>
      </p:pic>
      <p:pic>
        <p:nvPicPr>
          <p:cNvPr id="7" name="Bildobjekt 6" descr="markeradp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5164" y="1428735"/>
            <a:ext cx="7533565" cy="280879"/>
          </a:xfrm>
          <a:prstGeom prst="rect">
            <a:avLst/>
          </a:prstGeom>
        </p:spPr>
      </p:pic>
      <p:pic>
        <p:nvPicPr>
          <p:cNvPr id="9" name="Bildobjekt 8" descr="verktygsme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9436" y="1071546"/>
            <a:ext cx="7724161" cy="351098"/>
          </a:xfrm>
          <a:prstGeom prst="rect">
            <a:avLst/>
          </a:prstGeom>
        </p:spPr>
      </p:pic>
      <p:pic>
        <p:nvPicPr>
          <p:cNvPr id="11" name="Bildobjekt 10" descr="skapameddelan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772816"/>
            <a:ext cx="4905344" cy="4935438"/>
          </a:xfrm>
          <a:prstGeom prst="rect">
            <a:avLst/>
          </a:prstGeom>
        </p:spPr>
      </p:pic>
      <p:pic>
        <p:nvPicPr>
          <p:cNvPr id="12" name="Bildobjekt 11" descr="meddelandeVerkty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69620" y="6072206"/>
            <a:ext cx="2517876" cy="341067"/>
          </a:xfrm>
          <a:prstGeom prst="rect">
            <a:avLst/>
          </a:prstGeom>
        </p:spPr>
      </p:pic>
      <p:pic>
        <p:nvPicPr>
          <p:cNvPr id="23" name="Bildobjekt 22" descr="formater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94306" y="5643579"/>
            <a:ext cx="3821955" cy="451412"/>
          </a:xfrm>
          <a:prstGeom prst="rect">
            <a:avLst/>
          </a:prstGeom>
        </p:spPr>
      </p:pic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1847096" y="4714884"/>
            <a:ext cx="2257076" cy="1556872"/>
          </a:xfrm>
          <a:prstGeom prst="wedgeEllipseCallout">
            <a:avLst>
              <a:gd name="adj1" fmla="val 137819"/>
              <a:gd name="adj2" fmla="val 50855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Klicka här för att bifoga fil eller bild från Google Drive.  OBS! Förutsätter att du har sådant konto!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5391950" y="5429264"/>
            <a:ext cx="1537504" cy="473831"/>
          </a:xfrm>
          <a:prstGeom prst="wedgeEllipseCallout">
            <a:avLst>
              <a:gd name="adj1" fmla="val 14983"/>
              <a:gd name="adj2" fmla="val 11183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Infoga foto</a:t>
            </a:r>
          </a:p>
        </p:txBody>
      </p:sp>
      <p:pic>
        <p:nvPicPr>
          <p:cNvPr id="15" name="Bildobjekt 14" descr="LäggTillBil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84318" y="2500306"/>
            <a:ext cx="6359894" cy="2156746"/>
          </a:xfrm>
          <a:prstGeom prst="rect">
            <a:avLst/>
          </a:prstGeom>
        </p:spPr>
      </p:pic>
      <p:pic>
        <p:nvPicPr>
          <p:cNvPr id="16" name="Bildobjekt 15" descr="bilde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8166" y="785794"/>
            <a:ext cx="5015689" cy="3591233"/>
          </a:xfrm>
          <a:prstGeom prst="rect">
            <a:avLst/>
          </a:prstGeom>
        </p:spPr>
      </p:pic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6749272" y="2714619"/>
            <a:ext cx="1354246" cy="609211"/>
          </a:xfrm>
          <a:prstGeom prst="wedgeEllipseCallout">
            <a:avLst>
              <a:gd name="adj1" fmla="val -135736"/>
              <a:gd name="adj2" fmla="val 293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Klicka på bläddra.</a:t>
            </a: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2911906" y="1571612"/>
            <a:ext cx="2031368" cy="744591"/>
          </a:xfrm>
          <a:prstGeom prst="wedgeEllipseCallout">
            <a:avLst>
              <a:gd name="adj1" fmla="val -70751"/>
              <a:gd name="adj2" fmla="val 15160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Markera den fil du vill infoga. 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5126484" y="3643314"/>
            <a:ext cx="2160160" cy="1081830"/>
          </a:xfrm>
          <a:prstGeom prst="wedgeEllipseCallout">
            <a:avLst>
              <a:gd name="adj1" fmla="val -87277"/>
              <a:gd name="adj2" fmla="val -20528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Klicka på ”Öppna” och fotot infogas i ditt meddelande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3275856" y="4143380"/>
            <a:ext cx="2257076" cy="1083042"/>
          </a:xfrm>
          <a:prstGeom prst="wedgeEllipseCallout">
            <a:avLst>
              <a:gd name="adj1" fmla="val 25595"/>
              <a:gd name="adj2" fmla="val 13143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Avsluta med att klicka på ”Skicka” för att skicka iväg meddelandet.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allAtOnce" animBg="1"/>
      <p:bldP spid="14" grpId="0" uiExpand="1" build="allAtOnce" animBg="1"/>
      <p:bldP spid="17" grpId="0" uiExpand="1" build="allAtOnce" animBg="1"/>
      <p:bldP spid="18" grpId="0" uiExpand="1" build="allAtOnce" animBg="1"/>
      <p:bldP spid="19" grpId="0" uiExpand="1" build="allAtOnce" animBg="1"/>
      <p:bldP spid="20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89"/>
          </a:xfrm>
          <a:prstGeom prst="rect">
            <a:avLst/>
          </a:prstGeom>
        </p:spPr>
      </p:pic>
      <p:pic>
        <p:nvPicPr>
          <p:cNvPr id="7" name="Bildobjekt 6" descr="markeradp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428736"/>
            <a:ext cx="7153275" cy="266700"/>
          </a:xfrm>
          <a:prstGeom prst="rect">
            <a:avLst/>
          </a:prstGeom>
        </p:spPr>
      </p:pic>
      <p:pic>
        <p:nvPicPr>
          <p:cNvPr id="9" name="Bildobjekt 8" descr="verktygsme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1071546"/>
            <a:ext cx="7334250" cy="333375"/>
          </a:xfrm>
          <a:prstGeom prst="rect">
            <a:avLst/>
          </a:prstGeom>
        </p:spPr>
      </p:pic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4143372" y="1357298"/>
            <a:ext cx="2500330" cy="1143008"/>
          </a:xfrm>
          <a:prstGeom prst="wedgeEllipseCallout">
            <a:avLst>
              <a:gd name="adj1" fmla="val 125429"/>
              <a:gd name="adj2" fmla="val -5713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Klicka på kugghjulet och en meny öppnas för att göra egna inställningar. </a:t>
            </a:r>
          </a:p>
        </p:txBody>
      </p:sp>
      <p:pic>
        <p:nvPicPr>
          <p:cNvPr id="21" name="Bildobjekt 20" descr="verkty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1357298"/>
            <a:ext cx="1905000" cy="1866900"/>
          </a:xfrm>
          <a:prstGeom prst="rect">
            <a:avLst/>
          </a:prstGeom>
        </p:spPr>
      </p:pic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4139952" y="2786058"/>
            <a:ext cx="2003684" cy="1074990"/>
          </a:xfrm>
          <a:prstGeom prst="wedgeEllipseCallout">
            <a:avLst>
              <a:gd name="adj1" fmla="val 106612"/>
              <a:gd name="adj2" fmla="val -7912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Klicka på ”Inställningar”.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allAtOnce" animBg="1"/>
      <p:bldP spid="22" grpId="0" uiExpan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89"/>
          </a:xfrm>
          <a:prstGeom prst="rect">
            <a:avLst/>
          </a:prstGeom>
        </p:spPr>
      </p:pic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1331640" y="3573016"/>
            <a:ext cx="1714512" cy="857256"/>
          </a:xfrm>
          <a:prstGeom prst="wedgeEllipseCallout">
            <a:avLst>
              <a:gd name="adj1" fmla="val 120003"/>
              <a:gd name="adj2" fmla="val -83095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Klicka här för att välja språk!</a:t>
            </a:r>
          </a:p>
        </p:txBody>
      </p:sp>
      <p:pic>
        <p:nvPicPr>
          <p:cNvPr id="11" name="Bildobjekt 10" descr="språ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928670"/>
            <a:ext cx="1238250" cy="3352800"/>
          </a:xfrm>
          <a:prstGeom prst="rect">
            <a:avLst/>
          </a:prstGeom>
        </p:spPr>
      </p:pic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923928" y="692696"/>
            <a:ext cx="1934526" cy="736040"/>
          </a:xfrm>
          <a:prstGeom prst="wedgeEllipseCallout">
            <a:avLst>
              <a:gd name="adj1" fmla="val 210547"/>
              <a:gd name="adj2" fmla="val -2842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Avslutningsvis klickar du här!</a:t>
            </a:r>
          </a:p>
        </p:txBody>
      </p:sp>
      <p:pic>
        <p:nvPicPr>
          <p:cNvPr id="9" name="Bildobjekt 8" descr="Namnlö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052736"/>
            <a:ext cx="3009900" cy="1666875"/>
          </a:xfrm>
          <a:prstGeom prst="rect">
            <a:avLst/>
          </a:prstGeom>
        </p:spPr>
      </p:pic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4071934" y="3357562"/>
            <a:ext cx="3143272" cy="1857388"/>
          </a:xfrm>
          <a:prstGeom prst="wedgeEllipseCallout">
            <a:avLst>
              <a:gd name="adj1" fmla="val 81897"/>
              <a:gd name="adj2" fmla="val -945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För att vara säker på att ingen ska kunna läsa dina meddelanden loggar du ut från ditt e- postkonto efter avslutat arbete. Detta är speciellt viktigt om du använder en allmän dator.</a:t>
            </a:r>
            <a:b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sv-S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sv-S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 animBg="1"/>
      <p:bldP spid="12" grpId="0" uiExpand="1" build="allAtOnce" animBg="1"/>
      <p:bldP spid="15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 bort konto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050085" cy="4525963"/>
          </a:xfrm>
        </p:spPr>
      </p:pic>
      <p:sp>
        <p:nvSpPr>
          <p:cNvPr id="6" name="V-form med huvud 5"/>
          <p:cNvSpPr/>
          <p:nvPr/>
        </p:nvSpPr>
        <p:spPr>
          <a:xfrm>
            <a:off x="3059832" y="4509120"/>
            <a:ext cx="576064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18874" r="35000" b="15151"/>
          <a:stretch/>
        </p:blipFill>
        <p:spPr>
          <a:xfrm>
            <a:off x="3200400" y="1828799"/>
            <a:ext cx="2743200" cy="3391787"/>
          </a:xfrm>
          <a:prstGeom prst="rect">
            <a:avLst/>
          </a:prstGeom>
        </p:spPr>
      </p:pic>
      <p:sp>
        <p:nvSpPr>
          <p:cNvPr id="8" name="Ned 7"/>
          <p:cNvSpPr/>
          <p:nvPr/>
        </p:nvSpPr>
        <p:spPr>
          <a:xfrm>
            <a:off x="5580112" y="2492896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Vänster 8"/>
          <p:cNvSpPr/>
          <p:nvPr/>
        </p:nvSpPr>
        <p:spPr>
          <a:xfrm>
            <a:off x="4211960" y="4869160"/>
            <a:ext cx="576064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405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/>
          </a:bodyPr>
          <a:lstStyle/>
          <a:p>
            <a:pPr marL="484632" indent="0" algn="ctr" rtl="1" eaLnBrk="1" fontAlgn="auto" hangingPunct="1">
              <a:spcAft>
                <a:spcPts val="0"/>
              </a:spcAft>
              <a:defRPr/>
            </a:pPr>
            <a:r>
              <a:rPr lang="sv-SE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E-post</a:t>
            </a:r>
            <a:endParaRPr lang="sv-SE" sz="48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65087" indent="0">
              <a:buNone/>
              <a:defRPr/>
            </a:pP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E-post är ett enkelt sätt att kommunicera på. </a:t>
            </a:r>
          </a:p>
          <a:p>
            <a:pPr marL="65087" indent="0">
              <a:buNone/>
              <a:defRPr/>
            </a:pPr>
            <a:endParaRPr lang="sv-SE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chemeClr val="tx2"/>
              </a:buClr>
              <a:defRPr/>
            </a:pP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Det kostar inte något att skicka e-post, men det krävs en anslutning till internet. </a:t>
            </a:r>
          </a:p>
          <a:p>
            <a:pPr>
              <a:buClr>
                <a:schemeClr val="tx2"/>
              </a:buClr>
              <a:defRPr/>
            </a:pP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Du kan skicka e-post till vem/var som helst i världen. </a:t>
            </a:r>
          </a:p>
          <a:p>
            <a:pPr>
              <a:buClr>
                <a:schemeClr val="tx2"/>
              </a:buClr>
              <a:defRPr/>
            </a:pP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E-postadressen är personlig och behöver inte ändras om man flyttar eller reser till annan plats. </a:t>
            </a:r>
          </a:p>
          <a:p>
            <a:pPr marL="65087" indent="0">
              <a:buFont typeface="Wingdings 2" pitchFamily="18" charset="2"/>
              <a:buNone/>
              <a:defRPr/>
            </a:pPr>
            <a:endParaRPr lang="sv-S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sv-SE" dirty="0"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Skapa ett </a:t>
            </a:r>
            <a:r>
              <a:rPr lang="sv-SE" sz="4400" dirty="0"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e-postkonto</a:t>
            </a:r>
            <a:endParaRPr lang="sv-SE" dirty="0"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>
              <a:buClr>
                <a:schemeClr val="tx2"/>
              </a:buClr>
              <a:buNone/>
              <a:defRPr/>
            </a:pP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Om du inte har en e-postadress kan du skapa en själv. Det finns flera kostnadsfria e-posttjänster. Några exempel:</a:t>
            </a:r>
          </a:p>
          <a:p>
            <a:pPr>
              <a:buClr>
                <a:schemeClr val="tx2"/>
              </a:buClr>
              <a:buNone/>
              <a:defRPr/>
            </a:pPr>
            <a:b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G-mail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(tillhandahålls av Google), Yahoo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mail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och många andra. </a:t>
            </a:r>
          </a:p>
          <a:p>
            <a:pPr>
              <a:buClr>
                <a:schemeClr val="tx2"/>
              </a:buClr>
              <a:buNone/>
              <a:defRPr/>
            </a:pP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Här kommer vi att förklara hur man skapar ett e-postkonto på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G-mail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sv-SE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2873"/>
            <a:ext cx="9144000" cy="5140989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-36512" y="0"/>
            <a:ext cx="9144000" cy="908720"/>
          </a:xfrm>
        </p:spPr>
        <p:txBody>
          <a:bodyPr>
            <a:noAutofit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sv-SE" sz="2000" dirty="0"/>
              <a:t>Skriv in webbadressen till Google i webbläsaren:     </a:t>
            </a:r>
            <a:r>
              <a:rPr lang="sv-SE" sz="2000" b="1" dirty="0"/>
              <a:t>http://www.google.com</a:t>
            </a:r>
            <a:endParaRPr lang="sv-SE" sz="2000" dirty="0"/>
          </a:p>
        </p:txBody>
      </p:sp>
      <p:sp>
        <p:nvSpPr>
          <p:cNvPr id="7" name="Ellips 6"/>
          <p:cNvSpPr/>
          <p:nvPr/>
        </p:nvSpPr>
        <p:spPr>
          <a:xfrm>
            <a:off x="5687616" y="260648"/>
            <a:ext cx="3456384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chemeClr val="bg1"/>
              </a:solidFill>
            </a:endParaRPr>
          </a:p>
        </p:txBody>
      </p:sp>
      <p:cxnSp>
        <p:nvCxnSpPr>
          <p:cNvPr id="9" name="Rak pil 8"/>
          <p:cNvCxnSpPr/>
          <p:nvPr/>
        </p:nvCxnSpPr>
        <p:spPr>
          <a:xfrm flipH="1">
            <a:off x="2267744" y="692696"/>
            <a:ext cx="453650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ubrik 1"/>
          <p:cNvSpPr txBox="1">
            <a:spLocks/>
          </p:cNvSpPr>
          <p:nvPr/>
        </p:nvSpPr>
        <p:spPr>
          <a:xfrm>
            <a:off x="0" y="836712"/>
            <a:ext cx="9144000" cy="504056"/>
          </a:xfrm>
          <a:prstGeom prst="rect">
            <a:avLst/>
          </a:prstGeom>
        </p:spPr>
        <p:txBody>
          <a:bodyPr anchor="ctr"/>
          <a:lstStyle/>
          <a:p>
            <a:pPr marL="484632" fontAlgn="auto">
              <a:spcAft>
                <a:spcPts val="0"/>
              </a:spcAft>
              <a:defRPr/>
            </a:pPr>
            <a:r>
              <a:rPr lang="sv-SE" sz="2000" dirty="0">
                <a:latin typeface="+mn-lt"/>
                <a:cs typeface="+mn-cs"/>
              </a:rPr>
              <a:t>Klicka på </a:t>
            </a:r>
            <a:r>
              <a:rPr lang="sv-SE" sz="2000" b="1" dirty="0" err="1">
                <a:latin typeface="+mn-lt"/>
                <a:cs typeface="+mn-cs"/>
              </a:rPr>
              <a:t>G-mail</a:t>
            </a:r>
            <a:r>
              <a:rPr lang="sv-SE" sz="2000" dirty="0"/>
              <a:t>. </a:t>
            </a:r>
            <a:endParaRPr lang="sv-SE" sz="160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Upp 10"/>
          <p:cNvSpPr/>
          <p:nvPr/>
        </p:nvSpPr>
        <p:spPr>
          <a:xfrm>
            <a:off x="7524328" y="2420888"/>
            <a:ext cx="18052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9" y="2057875"/>
            <a:ext cx="8537722" cy="4800125"/>
          </a:xfrm>
          <a:prstGeom prst="rect">
            <a:avLst/>
          </a:prstGeom>
        </p:spPr>
      </p:pic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971600" y="5085184"/>
            <a:ext cx="1968438" cy="863749"/>
          </a:xfrm>
          <a:prstGeom prst="wedgeEllipseCallout">
            <a:avLst>
              <a:gd name="adj1" fmla="val 74539"/>
              <a:gd name="adj2" fmla="val -7494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Klicka här </a:t>
            </a:r>
            <a:b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för att skapa </a:t>
            </a:r>
            <a:b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e-postkonto.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5986484" y="3646700"/>
            <a:ext cx="1923560" cy="936674"/>
          </a:xfrm>
          <a:prstGeom prst="wedgeEllipseCallout">
            <a:avLst>
              <a:gd name="adj1" fmla="val -94323"/>
              <a:gd name="adj2" fmla="val 23423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Skriv din </a:t>
            </a:r>
            <a:b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e-postadress.</a:t>
            </a: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6732240" y="5157192"/>
            <a:ext cx="1843916" cy="953774"/>
          </a:xfrm>
          <a:prstGeom prst="wedgeEllipseCallout">
            <a:avLst>
              <a:gd name="adj1" fmla="val -108020"/>
              <a:gd name="adj2" fmla="val -2059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klicka på  nästa för att lägga ditt lösenord</a:t>
            </a:r>
          </a:p>
        </p:txBody>
      </p:sp>
      <p:sp>
        <p:nvSpPr>
          <p:cNvPr id="12" name="Rubrik 1"/>
          <p:cNvSpPr txBox="1">
            <a:spLocks/>
          </p:cNvSpPr>
          <p:nvPr/>
        </p:nvSpPr>
        <p:spPr>
          <a:xfrm>
            <a:off x="0" y="428604"/>
            <a:ext cx="9144000" cy="504056"/>
          </a:xfrm>
          <a:prstGeom prst="rect">
            <a:avLst/>
          </a:prstGeom>
        </p:spPr>
        <p:txBody>
          <a:bodyPr anchor="ctr"/>
          <a:lstStyle/>
          <a:p>
            <a:pPr marL="484632" fontAlgn="auto">
              <a:spcAft>
                <a:spcPts val="0"/>
              </a:spcAft>
              <a:defRPr/>
            </a:pP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Om du inte har e-post och du vill få ett e-postkonto klicka på </a:t>
            </a:r>
            <a:r>
              <a:rPr lang="sv-SE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Skapa ett konto</a:t>
            </a:r>
            <a:r>
              <a:rPr lang="sv-SE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sv-SE" sz="160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ubrik 1"/>
          <p:cNvSpPr txBox="1">
            <a:spLocks/>
          </p:cNvSpPr>
          <p:nvPr/>
        </p:nvSpPr>
        <p:spPr>
          <a:xfrm>
            <a:off x="0" y="928670"/>
            <a:ext cx="9144000" cy="719832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Om du redan har ett e-postkonto på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G-mail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skriver du din e-postadress (i rutan användarnamn) , ditt lösenord och klickar på knappen ”</a:t>
            </a:r>
            <a:r>
              <a:rPr lang="sv-SE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Logga in”.</a:t>
            </a:r>
            <a:endParaRPr lang="sv-SE" sz="2000" b="1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416" grpId="0" animBg="1"/>
      <p:bldP spid="174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 bwMode="auto">
          <a:xfrm>
            <a:off x="457200" y="1"/>
            <a:ext cx="8229600" cy="6207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sv-SE" sz="3600" dirty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Tips för att skapa en ny e-postadress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0" y="857232"/>
            <a:ext cx="8856984" cy="6357982"/>
          </a:xfrm>
        </p:spPr>
        <p:txBody>
          <a:bodyPr>
            <a:normAutofit/>
          </a:bodyPr>
          <a:lstStyle/>
          <a:p>
            <a:r>
              <a:rPr lang="sv-SE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Vilka uppgifter du måste fylla i beror på vilken e-postdomän (exempelvis </a:t>
            </a:r>
            <a:r>
              <a:rPr lang="sv-SE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G-mail</a:t>
            </a:r>
            <a:r>
              <a:rPr lang="sv-SE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) du väljer.</a:t>
            </a:r>
          </a:p>
          <a:p>
            <a:endParaRPr lang="sv-SE" sz="17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v-SE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Varje e-postadress är unik, du kan bara välja en adress som ingen annan har. E-posttjänsten kontrollerar tillgängligheten och ger förslag på liknande adresser om den du vill ha är upptagen. Det går inte att använda å, ä och ö. Du kan välja att använda ditt riktiga namn eller ett påhittat. </a:t>
            </a:r>
            <a:br>
              <a:rPr lang="sv-SE" sz="17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sv-SE" sz="17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v-SE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Ett lösenord bör bestå av minst sex  tecken. Blanda bokstäver, siffror och/eller specialtecken (till exempel !, @, #, $,%, ^, &amp;, *) för att få ett säkert lösenord. Undvik att använda ditt namn eller födelsedatum som lösenord. </a:t>
            </a:r>
            <a:br>
              <a:rPr lang="sv-SE" sz="17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v-SE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sv-SE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Du är inte skyldig att fylla i dina personliga uppgifter som personnummer och kön. </a:t>
            </a:r>
            <a:br>
              <a:rPr lang="sv-SE" sz="17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sv-SE" sz="17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v-SE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Alternativ e-postadress och eventuell säkerhetsfråga är till för att skydda ditt e-postkonto. Om du förlorar åtkomsten till e-postkontot blir det lättare att återställa kontot om du har angivit något av detta. Se till att du har åtkomst till den e-postadress som du har angett som alternativ e-postadress. Välj ett svar du inte glömmer eller andra kan gissa sig till om du om du har angett en säkerhetsfråga (finns ej på </a:t>
            </a:r>
            <a:r>
              <a:rPr lang="sv-SE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G-mail</a:t>
            </a:r>
            <a:r>
              <a:rPr lang="sv-SE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</a:p>
          <a:p>
            <a:endParaRPr lang="sv-SE" sz="17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v-SE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Förvara ditt lösenord på säkert ställe så att ingen annan kommer åt den.</a:t>
            </a:r>
          </a:p>
          <a:p>
            <a:endParaRPr lang="sv-SE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299"/>
            <a:ext cx="9144000" cy="5140989"/>
          </a:xfrm>
          <a:prstGeom prst="rect">
            <a:avLst/>
          </a:prstGeom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800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Skapa nytt e-postkonto</a:t>
            </a:r>
          </a:p>
        </p:txBody>
      </p:sp>
      <p:sp>
        <p:nvSpPr>
          <p:cNvPr id="24" name="Rektangel 23"/>
          <p:cNvSpPr/>
          <p:nvPr/>
        </p:nvSpPr>
        <p:spPr>
          <a:xfrm>
            <a:off x="3419872" y="1484784"/>
            <a:ext cx="864096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auto">
          <a:xfrm>
            <a:off x="5394988" y="5013176"/>
            <a:ext cx="2198586" cy="357190"/>
          </a:xfrm>
          <a:prstGeom prst="wedgeRoundRectCallout">
            <a:avLst>
              <a:gd name="adj1" fmla="val -91997"/>
              <a:gd name="adj2" fmla="val -11592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Upprepa lösenordet.</a:t>
            </a: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-7624" y="2821777"/>
            <a:ext cx="2198586" cy="357190"/>
          </a:xfrm>
          <a:prstGeom prst="wedgeRoundRectCallout">
            <a:avLst>
              <a:gd name="adj1" fmla="val 46100"/>
              <a:gd name="adj2" fmla="val 12067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Skriv in ditt namn.</a:t>
            </a:r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>
            <a:off x="28159" y="3648729"/>
            <a:ext cx="1735529" cy="428343"/>
          </a:xfrm>
          <a:prstGeom prst="wedgeRoundRectCallout">
            <a:avLst>
              <a:gd name="adj1" fmla="val 74605"/>
              <a:gd name="adj2" fmla="val 3885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Välj en önskad e-postadress.</a:t>
            </a:r>
          </a:p>
        </p:txBody>
      </p:sp>
      <p:sp>
        <p:nvSpPr>
          <p:cNvPr id="42" name="AutoShape 7"/>
          <p:cNvSpPr>
            <a:spLocks noChangeArrowheads="1"/>
          </p:cNvSpPr>
          <p:nvPr/>
        </p:nvSpPr>
        <p:spPr bwMode="auto">
          <a:xfrm>
            <a:off x="28159" y="4419034"/>
            <a:ext cx="1858282" cy="357190"/>
          </a:xfrm>
          <a:prstGeom prst="wedgeRoundRectCallout">
            <a:avLst>
              <a:gd name="adj1" fmla="val 61106"/>
              <a:gd name="adj2" fmla="val 1640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Välj ett lösenord.</a:t>
            </a:r>
          </a:p>
        </p:txBody>
      </p:sp>
      <p:sp>
        <p:nvSpPr>
          <p:cNvPr id="2" name="Upp 1"/>
          <p:cNvSpPr/>
          <p:nvPr/>
        </p:nvSpPr>
        <p:spPr>
          <a:xfrm>
            <a:off x="4427984" y="5661248"/>
            <a:ext cx="14401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1" y="1484784"/>
            <a:ext cx="8248077" cy="4637280"/>
          </a:xfrm>
          <a:prstGeom prst="rect">
            <a:avLst/>
          </a:prstGeom>
        </p:spPr>
      </p:pic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166578" y="4077071"/>
            <a:ext cx="1885142" cy="520558"/>
          </a:xfrm>
          <a:prstGeom prst="wedgeRoundRectCallout">
            <a:avLst>
              <a:gd name="adj1" fmla="val 72383"/>
              <a:gd name="adj2" fmla="val 1000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Ange år, månad och </a:t>
            </a:r>
          </a:p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den dag du är född.</a:t>
            </a:r>
          </a:p>
        </p:txBody>
      </p:sp>
      <p:sp>
        <p:nvSpPr>
          <p:cNvPr id="54" name="AutoShape 7"/>
          <p:cNvSpPr>
            <a:spLocks noChangeArrowheads="1"/>
          </p:cNvSpPr>
          <p:nvPr/>
        </p:nvSpPr>
        <p:spPr bwMode="auto">
          <a:xfrm>
            <a:off x="5724128" y="4799771"/>
            <a:ext cx="2355712" cy="648072"/>
          </a:xfrm>
          <a:prstGeom prst="wedgeRoundRectCallout">
            <a:avLst>
              <a:gd name="adj1" fmla="val -84327"/>
              <a:gd name="adj2" fmla="val -1490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Ange om du är man eller kvinna, alternativt välj ”Övriga”.</a:t>
            </a:r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4499992" y="2510375"/>
            <a:ext cx="2300266" cy="668592"/>
          </a:xfrm>
          <a:prstGeom prst="wedgeRoundRectCallout">
            <a:avLst>
              <a:gd name="adj1" fmla="val -78779"/>
              <a:gd name="adj2" fmla="val 5568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Ange ditt mobilnummer för ytterligare unik identifiering.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5" grpId="0" animBg="1"/>
      <p:bldP spid="41" grpId="0" animBg="1"/>
      <p:bldP spid="42" grpId="0" animBg="1"/>
      <p:bldP spid="2" grpId="0" animBg="1"/>
      <p:bldP spid="44" grpId="0" animBg="1"/>
      <p:bldP spid="54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objekt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728"/>
            <a:ext cx="9144000" cy="5140989"/>
          </a:xfrm>
          <a:prstGeom prst="rect">
            <a:avLst/>
          </a:prstGeom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800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Skapa nytt e-postkonto</a:t>
            </a:r>
          </a:p>
        </p:txBody>
      </p:sp>
      <p:sp>
        <p:nvSpPr>
          <p:cNvPr id="24" name="Rektangel 23"/>
          <p:cNvSpPr/>
          <p:nvPr/>
        </p:nvSpPr>
        <p:spPr>
          <a:xfrm>
            <a:off x="3419872" y="1484784"/>
            <a:ext cx="864096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179512" y="4581128"/>
            <a:ext cx="2233885" cy="1168051"/>
          </a:xfrm>
          <a:prstGeom prst="wedgeRoundRectCallout">
            <a:avLst>
              <a:gd name="adj1" fmla="val 129517"/>
              <a:gd name="adj2" fmla="val -4255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Klicka på ”Nästa steg” för att få kod från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gmail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bekräftar  din telefonnummer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87405"/>
            <a:ext cx="7847546" cy="4412090"/>
          </a:xfrm>
          <a:prstGeom prst="rect">
            <a:avLst/>
          </a:prstGeom>
        </p:spPr>
      </p:pic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1853815" y="5165153"/>
            <a:ext cx="2357454" cy="500066"/>
          </a:xfrm>
          <a:prstGeom prst="wedgeRoundRectCallout">
            <a:avLst>
              <a:gd name="adj1" fmla="val 67633"/>
              <a:gd name="adj2" fmla="val -11675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Godkänn avtalet genom att klicka i rutan.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86" y="2060848"/>
            <a:ext cx="7596336" cy="4270854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6" y="1635878"/>
            <a:ext cx="7847546" cy="4412090"/>
          </a:xfrm>
          <a:prstGeom prst="rect">
            <a:avLst/>
          </a:prstGeom>
        </p:spPr>
      </p:pic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41693" y="3513896"/>
            <a:ext cx="2154043" cy="851207"/>
          </a:xfrm>
          <a:prstGeom prst="wedgeRoundRectCallout">
            <a:avLst>
              <a:gd name="adj1" fmla="val 58747"/>
              <a:gd name="adj2" fmla="val 9357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Läs igenom användarvillkoren eller be någon hjälpa dig.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89"/>
          </a:xfrm>
          <a:prstGeom prst="rect">
            <a:avLst/>
          </a:prstGeom>
        </p:spPr>
      </p:pic>
      <p:sp>
        <p:nvSpPr>
          <p:cNvPr id="7" name="Rektangel med rundade hörn 6"/>
          <p:cNvSpPr/>
          <p:nvPr/>
        </p:nvSpPr>
        <p:spPr>
          <a:xfrm>
            <a:off x="1142976" y="2000240"/>
            <a:ext cx="7143800" cy="3643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INKORGEN</a:t>
            </a:r>
          </a:p>
          <a:p>
            <a:pPr>
              <a:defRPr/>
            </a:pP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När du öppnar inkorgen finns alla meddelanden som  skickats till dig. Varje meddelande presenteras på en rad och består av:  datum och tid, ämne/titel, avsändare och en ruta för att markera meddelandet. För att öppna meddelandet klickar du någonstans på raden.</a:t>
            </a:r>
          </a:p>
          <a:p>
            <a:pPr>
              <a:defRPr/>
            </a:pPr>
            <a:endParaRPr lang="sv-SE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Förklaringar:</a:t>
            </a:r>
          </a:p>
          <a:p>
            <a:pPr marL="685800" lvl="1" indent="-228600">
              <a:buClr>
                <a:schemeClr val="accent1">
                  <a:lumMod val="75000"/>
                </a:schemeClr>
              </a:buClr>
              <a:defRPr/>
            </a:pPr>
            <a:r>
              <a:rPr lang="sv-SE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Markera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för att kunna hantera meddelanden. Exempelvis flytta eller ta bort.</a:t>
            </a:r>
          </a:p>
          <a:p>
            <a:pPr marL="685800" lvl="1" indent="-228600">
              <a:buClr>
                <a:schemeClr val="accent1">
                  <a:lumMod val="75000"/>
                </a:schemeClr>
              </a:buClr>
              <a:defRPr/>
            </a:pPr>
            <a:r>
              <a:rPr lang="sv-SE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Uppdatera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för att hämta in eventuellt nyinkomna meddelanden.</a:t>
            </a:r>
          </a:p>
          <a:p>
            <a:pPr marL="685800" lvl="1" indent="-228600">
              <a:buClr>
                <a:schemeClr val="accent1">
                  <a:lumMod val="75000"/>
                </a:schemeClr>
              </a:buClr>
              <a:defRPr/>
            </a:pPr>
            <a:r>
              <a:rPr lang="sv-SE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Skriv 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för att skapa nytt e-postmeddelande.</a:t>
            </a:r>
            <a:endParaRPr lang="sv-SE" sz="1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85800" lvl="1" indent="-228600">
              <a:buClr>
                <a:schemeClr val="accent1">
                  <a:lumMod val="75000"/>
                </a:schemeClr>
              </a:buClr>
              <a:defRPr/>
            </a:pPr>
            <a:r>
              <a:rPr lang="sv-SE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Skräppost 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(kallas även </a:t>
            </a:r>
            <a:r>
              <a:rPr lang="sv-SE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spam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sv-SE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är oönskade e-postmeddelanden som kan innehålla reklam för en produkt eller tjänst eller meddelanden som  innehåller blockerade bilder, länkar eller bifogade filer.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</TotalTime>
  <Words>1121</Words>
  <Application>Microsoft Office PowerPoint</Application>
  <PresentationFormat>Bildspel på skärmen (4:3)</PresentationFormat>
  <Paragraphs>100</Paragraphs>
  <Slides>18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Wingdings 2</vt:lpstr>
      <vt:lpstr>Office-tema</vt:lpstr>
      <vt:lpstr>E-post</vt:lpstr>
      <vt:lpstr>E-post</vt:lpstr>
      <vt:lpstr>Skapa ett e-postkonto</vt:lpstr>
      <vt:lpstr>Skriv in webbadressen till Google i webbläsaren:     http://www.google.com</vt:lpstr>
      <vt:lpstr>PowerPoint-presentation</vt:lpstr>
      <vt:lpstr>Tips för att skapa en ny e-postadress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 bort konto</vt:lpstr>
    </vt:vector>
  </TitlesOfParts>
  <Company>Linköpings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annhed</dc:creator>
  <cp:lastModifiedBy>Eklund Lars T</cp:lastModifiedBy>
  <cp:revision>191</cp:revision>
  <dcterms:created xsi:type="dcterms:W3CDTF">2013-06-10T11:11:30Z</dcterms:created>
  <dcterms:modified xsi:type="dcterms:W3CDTF">2023-01-10T08:59:46Z</dcterms:modified>
</cp:coreProperties>
</file>